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9"/>
  </p:notesMasterIdLst>
  <p:handoutMasterIdLst>
    <p:handoutMasterId r:id="rId70"/>
  </p:handoutMasterIdLst>
  <p:sldIdLst>
    <p:sldId id="271" r:id="rId2"/>
    <p:sldId id="272" r:id="rId3"/>
    <p:sldId id="273" r:id="rId4"/>
    <p:sldId id="274" r:id="rId5"/>
    <p:sldId id="275" r:id="rId6"/>
    <p:sldId id="334" r:id="rId7"/>
    <p:sldId id="276" r:id="rId8"/>
    <p:sldId id="277" r:id="rId9"/>
    <p:sldId id="278" r:id="rId10"/>
    <p:sldId id="331" r:id="rId11"/>
    <p:sldId id="280" r:id="rId12"/>
    <p:sldId id="281" r:id="rId13"/>
    <p:sldId id="282" r:id="rId14"/>
    <p:sldId id="283" r:id="rId15"/>
    <p:sldId id="284" r:id="rId16"/>
    <p:sldId id="285" r:id="rId17"/>
    <p:sldId id="286" r:id="rId18"/>
    <p:sldId id="287" r:id="rId19"/>
    <p:sldId id="288" r:id="rId20"/>
    <p:sldId id="289" r:id="rId21"/>
    <p:sldId id="290" r:id="rId22"/>
    <p:sldId id="291" r:id="rId23"/>
    <p:sldId id="292" r:id="rId24"/>
    <p:sldId id="293" r:id="rId25"/>
    <p:sldId id="294" r:id="rId26"/>
    <p:sldId id="295" r:id="rId27"/>
    <p:sldId id="296" r:id="rId28"/>
    <p:sldId id="297" r:id="rId29"/>
    <p:sldId id="298" r:id="rId30"/>
    <p:sldId id="299" r:id="rId31"/>
    <p:sldId id="300" r:id="rId32"/>
    <p:sldId id="301" r:id="rId33"/>
    <p:sldId id="302" r:id="rId34"/>
    <p:sldId id="303" r:id="rId35"/>
    <p:sldId id="315" r:id="rId36"/>
    <p:sldId id="316" r:id="rId37"/>
    <p:sldId id="317" r:id="rId38"/>
    <p:sldId id="353" r:id="rId39"/>
    <p:sldId id="318" r:id="rId40"/>
    <p:sldId id="332" r:id="rId41"/>
    <p:sldId id="341" r:id="rId42"/>
    <p:sldId id="321" r:id="rId43"/>
    <p:sldId id="322" r:id="rId44"/>
    <p:sldId id="333" r:id="rId45"/>
    <p:sldId id="324" r:id="rId46"/>
    <p:sldId id="325" r:id="rId47"/>
    <p:sldId id="326" r:id="rId48"/>
    <p:sldId id="327" r:id="rId49"/>
    <p:sldId id="328" r:id="rId50"/>
    <p:sldId id="342" r:id="rId51"/>
    <p:sldId id="343" r:id="rId52"/>
    <p:sldId id="344" r:id="rId53"/>
    <p:sldId id="345" r:id="rId54"/>
    <p:sldId id="346" r:id="rId55"/>
    <p:sldId id="347" r:id="rId56"/>
    <p:sldId id="348" r:id="rId57"/>
    <p:sldId id="349" r:id="rId58"/>
    <p:sldId id="350" r:id="rId59"/>
    <p:sldId id="351" r:id="rId60"/>
    <p:sldId id="352" r:id="rId61"/>
    <p:sldId id="335" r:id="rId62"/>
    <p:sldId id="336" r:id="rId63"/>
    <p:sldId id="337" r:id="rId64"/>
    <p:sldId id="338" r:id="rId65"/>
    <p:sldId id="339" r:id="rId66"/>
    <p:sldId id="340" r:id="rId67"/>
    <p:sldId id="330" r:id="rId68"/>
  </p:sldIdLst>
  <p:sldSz cx="12192000" cy="6858000"/>
  <p:notesSz cx="6858000" cy="9144000"/>
  <p:defaultTextStyle>
    <a:defPPr rtl="0">
      <a:defRPr lang="hr-H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F5AB1C69-6EDB-4FF4-983F-18BD219EF322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5" autoAdjust="0"/>
    <p:restoredTop sz="74092" autoAdjust="0"/>
  </p:normalViewPr>
  <p:slideViewPr>
    <p:cSldViewPr snapToGrid="0">
      <p:cViewPr varScale="1">
        <p:scale>
          <a:sx n="78" d="100"/>
          <a:sy n="78" d="100"/>
        </p:scale>
        <p:origin x="240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90" d="100"/>
          <a:sy n="90" d="100"/>
        </p:scale>
        <p:origin x="3774" y="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tableStyles" Target="tableStyle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71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B5DB688-FBC0-4BAB-899A-ACE23B42F7F4}" type="doc">
      <dgm:prSet loTypeId="urn:microsoft.com/office/officeart/2005/8/layout/hierarchy5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hr-HR"/>
        </a:p>
      </dgm:t>
    </dgm:pt>
    <dgm:pt modelId="{F6C5EA2E-4BA8-44D0-B755-16DD22F34A9C}">
      <dgm:prSet phldrT="[Tekst]"/>
      <dgm:spPr/>
      <dgm:t>
        <a:bodyPr/>
        <a:lstStyle/>
        <a:p>
          <a:r>
            <a:rPr lang="hr-HR" dirty="0" err="1" smtClean="0"/>
            <a:t>OPG</a:t>
          </a:r>
          <a:endParaRPr lang="hr-HR" dirty="0"/>
        </a:p>
      </dgm:t>
    </dgm:pt>
    <dgm:pt modelId="{9DC5A19C-A37B-4957-A122-0DE78834F60F}" type="parTrans" cxnId="{7301603E-C89A-4932-A3F9-11B0884F67B6}">
      <dgm:prSet/>
      <dgm:spPr/>
      <dgm:t>
        <a:bodyPr/>
        <a:lstStyle/>
        <a:p>
          <a:endParaRPr lang="hr-HR"/>
        </a:p>
      </dgm:t>
    </dgm:pt>
    <dgm:pt modelId="{3A5EF264-BE53-4E90-A085-7FD9FFEDC01C}" type="sibTrans" cxnId="{7301603E-C89A-4932-A3F9-11B0884F67B6}">
      <dgm:prSet/>
      <dgm:spPr/>
      <dgm:t>
        <a:bodyPr/>
        <a:lstStyle/>
        <a:p>
          <a:endParaRPr lang="hr-HR"/>
        </a:p>
      </dgm:t>
    </dgm:pt>
    <dgm:pt modelId="{DBE71409-EE38-4F6B-AB81-E5F50AF6D6FC}">
      <dgm:prSet phldrT="[Tekst]" custT="1"/>
      <dgm:spPr/>
      <dgm:t>
        <a:bodyPr/>
        <a:lstStyle/>
        <a:p>
          <a:r>
            <a:rPr lang="hr-HR" sz="2000" b="1" u="sng" dirty="0" smtClean="0"/>
            <a:t>UPISNIK POLJOPRIVREDNIKA </a:t>
          </a:r>
        </a:p>
        <a:p>
          <a:r>
            <a:rPr lang="hr-HR" sz="2000" dirty="0" smtClean="0"/>
            <a:t>ek. snaga &lt; 3.000 </a:t>
          </a:r>
          <a:r>
            <a:rPr lang="hr-HR" sz="2000" dirty="0" err="1" smtClean="0"/>
            <a:t>EUR</a:t>
          </a:r>
          <a:r>
            <a:rPr lang="hr-HR" sz="2000" dirty="0" smtClean="0"/>
            <a:t>-a</a:t>
          </a:r>
        </a:p>
        <a:p>
          <a:r>
            <a:rPr lang="hr-HR" sz="2000" dirty="0" smtClean="0"/>
            <a:t>nije upisan u </a:t>
          </a:r>
          <a:r>
            <a:rPr lang="hr-HR" sz="2000" dirty="0" err="1" smtClean="0"/>
            <a:t>RPO</a:t>
          </a:r>
          <a:endParaRPr lang="hr-HR" sz="2000" dirty="0" smtClean="0"/>
        </a:p>
        <a:p>
          <a:r>
            <a:rPr lang="hr-HR" sz="2000" b="1" u="sng" dirty="0" smtClean="0"/>
            <a:t>osiguranje –</a:t>
          </a:r>
          <a:r>
            <a:rPr lang="hr-HR" sz="2000" dirty="0" smtClean="0"/>
            <a:t> dobrovoljno (postojeći se mogu ispisati)</a:t>
          </a:r>
          <a:endParaRPr lang="hr-HR" sz="2000" dirty="0"/>
        </a:p>
      </dgm:t>
    </dgm:pt>
    <dgm:pt modelId="{3CE5ECD6-556E-42A5-B084-4C09A0D9CA33}" type="parTrans" cxnId="{C01D6EFD-378C-42F0-A6C5-A460994E485A}">
      <dgm:prSet/>
      <dgm:spPr/>
      <dgm:t>
        <a:bodyPr/>
        <a:lstStyle/>
        <a:p>
          <a:endParaRPr lang="hr-HR"/>
        </a:p>
      </dgm:t>
    </dgm:pt>
    <dgm:pt modelId="{7F116DA8-259E-496B-AC67-86CECD75630F}" type="sibTrans" cxnId="{C01D6EFD-378C-42F0-A6C5-A460994E485A}">
      <dgm:prSet/>
      <dgm:spPr/>
      <dgm:t>
        <a:bodyPr/>
        <a:lstStyle/>
        <a:p>
          <a:endParaRPr lang="hr-HR"/>
        </a:p>
      </dgm:t>
    </dgm:pt>
    <dgm:pt modelId="{022B3D8F-F5F9-4C7C-BF2F-ACD8F6BAEFC2}">
      <dgm:prSet phldrT="[Tekst]" custT="1"/>
      <dgm:spPr/>
      <dgm:t>
        <a:bodyPr/>
        <a:lstStyle/>
        <a:p>
          <a:pPr algn="ctr"/>
          <a:r>
            <a:rPr lang="hr-HR" sz="2000" b="1" i="0" u="sng" dirty="0" smtClean="0"/>
            <a:t>UPISNIK </a:t>
          </a:r>
          <a:r>
            <a:rPr lang="hr-HR" sz="2000" b="1" i="0" u="sng" dirty="0" err="1" smtClean="0"/>
            <a:t>OPG</a:t>
          </a:r>
          <a:r>
            <a:rPr lang="hr-HR" sz="2000" b="1" i="0" u="sng" dirty="0" smtClean="0"/>
            <a:t>-A</a:t>
          </a:r>
        </a:p>
        <a:p>
          <a:pPr algn="l"/>
          <a:r>
            <a:rPr lang="hr-HR" sz="2000" dirty="0" smtClean="0"/>
            <a:t>- obvezno – ako je ek. snaga &gt; 3.000 </a:t>
          </a:r>
          <a:r>
            <a:rPr lang="hr-HR" sz="2000" dirty="0" err="1" smtClean="0"/>
            <a:t>EUR</a:t>
          </a:r>
          <a:r>
            <a:rPr lang="hr-HR" sz="2000" dirty="0" smtClean="0"/>
            <a:t>-a i/ili je u </a:t>
          </a:r>
          <a:r>
            <a:rPr lang="hr-HR" sz="2000" dirty="0" err="1" smtClean="0"/>
            <a:t>RPO</a:t>
          </a:r>
          <a:endParaRPr lang="hr-HR" sz="2000" dirty="0" smtClean="0"/>
        </a:p>
        <a:p>
          <a:pPr algn="l"/>
          <a:r>
            <a:rPr lang="hr-HR" sz="2000" dirty="0" smtClean="0"/>
            <a:t>- obvezno osiguranje ako nije osiguran po drugoj osnovi</a:t>
          </a:r>
        </a:p>
        <a:p>
          <a:pPr algn="l"/>
          <a:r>
            <a:rPr lang="hr-HR" sz="2000" dirty="0" smtClean="0"/>
            <a:t>- ako je osiguran po drugoj osnovi – doprinose plaća prema ostvarenom dohotku ili prema paušalnim razredima</a:t>
          </a:r>
          <a:endParaRPr lang="hr-HR" sz="2000" dirty="0"/>
        </a:p>
      </dgm:t>
    </dgm:pt>
    <dgm:pt modelId="{3843F334-228E-4716-B834-3AF27B76E430}" type="parTrans" cxnId="{8DF175DE-39AC-4DF7-822E-AEBC7D3A89BA}">
      <dgm:prSet/>
      <dgm:spPr/>
      <dgm:t>
        <a:bodyPr/>
        <a:lstStyle/>
        <a:p>
          <a:endParaRPr lang="hr-HR"/>
        </a:p>
      </dgm:t>
    </dgm:pt>
    <dgm:pt modelId="{EA191D62-9F1C-44E1-B9E6-385D4B7BAEC3}" type="sibTrans" cxnId="{8DF175DE-39AC-4DF7-822E-AEBC7D3A89BA}">
      <dgm:prSet/>
      <dgm:spPr/>
      <dgm:t>
        <a:bodyPr/>
        <a:lstStyle/>
        <a:p>
          <a:endParaRPr lang="hr-HR"/>
        </a:p>
      </dgm:t>
    </dgm:pt>
    <dgm:pt modelId="{E5435D25-725B-42CE-8850-1992E691BC35}" type="pres">
      <dgm:prSet presAssocID="{DB5DB688-FBC0-4BAB-899A-ACE23B42F7F4}" presName="mainComposite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hr-HR"/>
        </a:p>
      </dgm:t>
    </dgm:pt>
    <dgm:pt modelId="{6377F48E-84B9-40C3-B384-84D74392C57B}" type="pres">
      <dgm:prSet presAssocID="{DB5DB688-FBC0-4BAB-899A-ACE23B42F7F4}" presName="hierFlow" presStyleCnt="0"/>
      <dgm:spPr/>
    </dgm:pt>
    <dgm:pt modelId="{8870203B-F3E3-4176-B74F-F31FD66472D3}" type="pres">
      <dgm:prSet presAssocID="{DB5DB688-FBC0-4BAB-899A-ACE23B42F7F4}" presName="hierChild1" presStyleCnt="0">
        <dgm:presLayoutVars>
          <dgm:chPref val="1"/>
          <dgm:animOne val="branch"/>
          <dgm:animLvl val="lvl"/>
        </dgm:presLayoutVars>
      </dgm:prSet>
      <dgm:spPr/>
    </dgm:pt>
    <dgm:pt modelId="{0E491F74-D951-40C2-9327-B0EF9FA36046}" type="pres">
      <dgm:prSet presAssocID="{F6C5EA2E-4BA8-44D0-B755-16DD22F34A9C}" presName="Name17" presStyleCnt="0"/>
      <dgm:spPr/>
    </dgm:pt>
    <dgm:pt modelId="{025A654B-58FA-45A1-878F-094443A04C73}" type="pres">
      <dgm:prSet presAssocID="{F6C5EA2E-4BA8-44D0-B755-16DD22F34A9C}" presName="level1Shape" presStyleLbl="node0" presStyleIdx="0" presStyleCnt="1" custScaleX="27394">
        <dgm:presLayoutVars>
          <dgm:chPref val="3"/>
        </dgm:presLayoutVars>
      </dgm:prSet>
      <dgm:spPr/>
      <dgm:t>
        <a:bodyPr/>
        <a:lstStyle/>
        <a:p>
          <a:endParaRPr lang="hr-HR"/>
        </a:p>
      </dgm:t>
    </dgm:pt>
    <dgm:pt modelId="{EADC58A9-64E5-48D5-930E-0AA5B6381533}" type="pres">
      <dgm:prSet presAssocID="{F6C5EA2E-4BA8-44D0-B755-16DD22F34A9C}" presName="hierChild2" presStyleCnt="0"/>
      <dgm:spPr/>
    </dgm:pt>
    <dgm:pt modelId="{C254A983-F720-4348-8448-E851050A5E32}" type="pres">
      <dgm:prSet presAssocID="{3CE5ECD6-556E-42A5-B084-4C09A0D9CA33}" presName="Name25" presStyleLbl="parChTrans1D2" presStyleIdx="0" presStyleCnt="2"/>
      <dgm:spPr/>
      <dgm:t>
        <a:bodyPr/>
        <a:lstStyle/>
        <a:p>
          <a:endParaRPr lang="hr-HR"/>
        </a:p>
      </dgm:t>
    </dgm:pt>
    <dgm:pt modelId="{FDD12950-3130-4B04-9C31-AE92AE48DD90}" type="pres">
      <dgm:prSet presAssocID="{3CE5ECD6-556E-42A5-B084-4C09A0D9CA33}" presName="connTx" presStyleLbl="parChTrans1D2" presStyleIdx="0" presStyleCnt="2"/>
      <dgm:spPr/>
      <dgm:t>
        <a:bodyPr/>
        <a:lstStyle/>
        <a:p>
          <a:endParaRPr lang="hr-HR"/>
        </a:p>
      </dgm:t>
    </dgm:pt>
    <dgm:pt modelId="{0DA54C52-3FA5-45B7-A495-2941B2A9F38A}" type="pres">
      <dgm:prSet presAssocID="{DBE71409-EE38-4F6B-AB81-E5F50AF6D6FC}" presName="Name30" presStyleCnt="0"/>
      <dgm:spPr/>
    </dgm:pt>
    <dgm:pt modelId="{6A5EBF8E-36EC-4251-89A7-3304654B8F61}" type="pres">
      <dgm:prSet presAssocID="{DBE71409-EE38-4F6B-AB81-E5F50AF6D6FC}" presName="level2Shape" presStyleLbl="node2" presStyleIdx="0" presStyleCnt="2" custScaleX="189738" custScaleY="134880"/>
      <dgm:spPr/>
      <dgm:t>
        <a:bodyPr/>
        <a:lstStyle/>
        <a:p>
          <a:endParaRPr lang="hr-HR"/>
        </a:p>
      </dgm:t>
    </dgm:pt>
    <dgm:pt modelId="{86E843DA-A523-4277-B502-C19F87D4FFC0}" type="pres">
      <dgm:prSet presAssocID="{DBE71409-EE38-4F6B-AB81-E5F50AF6D6FC}" presName="hierChild3" presStyleCnt="0"/>
      <dgm:spPr/>
    </dgm:pt>
    <dgm:pt modelId="{EA435F61-7F9B-4D6B-A17E-C50E29E5A7B7}" type="pres">
      <dgm:prSet presAssocID="{3843F334-228E-4716-B834-3AF27B76E430}" presName="Name25" presStyleLbl="parChTrans1D2" presStyleIdx="1" presStyleCnt="2"/>
      <dgm:spPr/>
      <dgm:t>
        <a:bodyPr/>
        <a:lstStyle/>
        <a:p>
          <a:endParaRPr lang="hr-HR"/>
        </a:p>
      </dgm:t>
    </dgm:pt>
    <dgm:pt modelId="{5F34BAAA-1026-4AF0-8DDF-C90D30341E16}" type="pres">
      <dgm:prSet presAssocID="{3843F334-228E-4716-B834-3AF27B76E430}" presName="connTx" presStyleLbl="parChTrans1D2" presStyleIdx="1" presStyleCnt="2"/>
      <dgm:spPr/>
      <dgm:t>
        <a:bodyPr/>
        <a:lstStyle/>
        <a:p>
          <a:endParaRPr lang="hr-HR"/>
        </a:p>
      </dgm:t>
    </dgm:pt>
    <dgm:pt modelId="{30533F27-826C-4BA6-AABA-0C2C486F7038}" type="pres">
      <dgm:prSet presAssocID="{022B3D8F-F5F9-4C7C-BF2F-ACD8F6BAEFC2}" presName="Name30" presStyleCnt="0"/>
      <dgm:spPr/>
    </dgm:pt>
    <dgm:pt modelId="{83A09001-1488-4716-B0DB-918681B9E967}" type="pres">
      <dgm:prSet presAssocID="{022B3D8F-F5F9-4C7C-BF2F-ACD8F6BAEFC2}" presName="level2Shape" presStyleLbl="node2" presStyleIdx="1" presStyleCnt="2" custScaleX="190604" custScaleY="173867"/>
      <dgm:spPr/>
      <dgm:t>
        <a:bodyPr/>
        <a:lstStyle/>
        <a:p>
          <a:endParaRPr lang="hr-HR"/>
        </a:p>
      </dgm:t>
    </dgm:pt>
    <dgm:pt modelId="{A141F688-85AC-4492-AC38-0AD7C8959AEB}" type="pres">
      <dgm:prSet presAssocID="{022B3D8F-F5F9-4C7C-BF2F-ACD8F6BAEFC2}" presName="hierChild3" presStyleCnt="0"/>
      <dgm:spPr/>
    </dgm:pt>
    <dgm:pt modelId="{EEF8989B-B440-446D-9EAD-41AABF8D2188}" type="pres">
      <dgm:prSet presAssocID="{DB5DB688-FBC0-4BAB-899A-ACE23B42F7F4}" presName="bgShapesFlow" presStyleCnt="0"/>
      <dgm:spPr/>
    </dgm:pt>
  </dgm:ptLst>
  <dgm:cxnLst>
    <dgm:cxn modelId="{C9EC8FE3-B98C-46B9-B4EE-8A660F190D0A}" type="presOf" srcId="{F6C5EA2E-4BA8-44D0-B755-16DD22F34A9C}" destId="{025A654B-58FA-45A1-878F-094443A04C73}" srcOrd="0" destOrd="0" presId="urn:microsoft.com/office/officeart/2005/8/layout/hierarchy5"/>
    <dgm:cxn modelId="{776E82B4-CA50-490B-A908-60A73117D70E}" type="presOf" srcId="{DBE71409-EE38-4F6B-AB81-E5F50AF6D6FC}" destId="{6A5EBF8E-36EC-4251-89A7-3304654B8F61}" srcOrd="0" destOrd="0" presId="urn:microsoft.com/office/officeart/2005/8/layout/hierarchy5"/>
    <dgm:cxn modelId="{6B0264C7-EDE5-4737-827D-8D2E9B1CB964}" type="presOf" srcId="{3843F334-228E-4716-B834-3AF27B76E430}" destId="{5F34BAAA-1026-4AF0-8DDF-C90D30341E16}" srcOrd="1" destOrd="0" presId="urn:microsoft.com/office/officeart/2005/8/layout/hierarchy5"/>
    <dgm:cxn modelId="{857FDC40-AF95-4F90-81D7-75012C16E577}" type="presOf" srcId="{022B3D8F-F5F9-4C7C-BF2F-ACD8F6BAEFC2}" destId="{83A09001-1488-4716-B0DB-918681B9E967}" srcOrd="0" destOrd="0" presId="urn:microsoft.com/office/officeart/2005/8/layout/hierarchy5"/>
    <dgm:cxn modelId="{03561DB6-AA5F-43A5-905C-33D1481B8EA9}" type="presOf" srcId="{3CE5ECD6-556E-42A5-B084-4C09A0D9CA33}" destId="{C254A983-F720-4348-8448-E851050A5E32}" srcOrd="0" destOrd="0" presId="urn:microsoft.com/office/officeart/2005/8/layout/hierarchy5"/>
    <dgm:cxn modelId="{0FB45CAB-4B18-470B-9B3E-1F704E1649F5}" type="presOf" srcId="{3843F334-228E-4716-B834-3AF27B76E430}" destId="{EA435F61-7F9B-4D6B-A17E-C50E29E5A7B7}" srcOrd="0" destOrd="0" presId="urn:microsoft.com/office/officeart/2005/8/layout/hierarchy5"/>
    <dgm:cxn modelId="{7301603E-C89A-4932-A3F9-11B0884F67B6}" srcId="{DB5DB688-FBC0-4BAB-899A-ACE23B42F7F4}" destId="{F6C5EA2E-4BA8-44D0-B755-16DD22F34A9C}" srcOrd="0" destOrd="0" parTransId="{9DC5A19C-A37B-4957-A122-0DE78834F60F}" sibTransId="{3A5EF264-BE53-4E90-A085-7FD9FFEDC01C}"/>
    <dgm:cxn modelId="{6B916E36-8718-40DC-99D4-907076F2F03D}" type="presOf" srcId="{3CE5ECD6-556E-42A5-B084-4C09A0D9CA33}" destId="{FDD12950-3130-4B04-9C31-AE92AE48DD90}" srcOrd="1" destOrd="0" presId="urn:microsoft.com/office/officeart/2005/8/layout/hierarchy5"/>
    <dgm:cxn modelId="{C01D6EFD-378C-42F0-A6C5-A460994E485A}" srcId="{F6C5EA2E-4BA8-44D0-B755-16DD22F34A9C}" destId="{DBE71409-EE38-4F6B-AB81-E5F50AF6D6FC}" srcOrd="0" destOrd="0" parTransId="{3CE5ECD6-556E-42A5-B084-4C09A0D9CA33}" sibTransId="{7F116DA8-259E-496B-AC67-86CECD75630F}"/>
    <dgm:cxn modelId="{353A0B25-6A4F-430F-90DF-0069EA39AC8A}" type="presOf" srcId="{DB5DB688-FBC0-4BAB-899A-ACE23B42F7F4}" destId="{E5435D25-725B-42CE-8850-1992E691BC35}" srcOrd="0" destOrd="0" presId="urn:microsoft.com/office/officeart/2005/8/layout/hierarchy5"/>
    <dgm:cxn modelId="{8DF175DE-39AC-4DF7-822E-AEBC7D3A89BA}" srcId="{F6C5EA2E-4BA8-44D0-B755-16DD22F34A9C}" destId="{022B3D8F-F5F9-4C7C-BF2F-ACD8F6BAEFC2}" srcOrd="1" destOrd="0" parTransId="{3843F334-228E-4716-B834-3AF27B76E430}" sibTransId="{EA191D62-9F1C-44E1-B9E6-385D4B7BAEC3}"/>
    <dgm:cxn modelId="{6F2B1FB0-03E6-4092-8DC9-887DE8448B38}" type="presParOf" srcId="{E5435D25-725B-42CE-8850-1992E691BC35}" destId="{6377F48E-84B9-40C3-B384-84D74392C57B}" srcOrd="0" destOrd="0" presId="urn:microsoft.com/office/officeart/2005/8/layout/hierarchy5"/>
    <dgm:cxn modelId="{50F3388F-3A36-4409-8587-B9CE84DE3C42}" type="presParOf" srcId="{6377F48E-84B9-40C3-B384-84D74392C57B}" destId="{8870203B-F3E3-4176-B74F-F31FD66472D3}" srcOrd="0" destOrd="0" presId="urn:microsoft.com/office/officeart/2005/8/layout/hierarchy5"/>
    <dgm:cxn modelId="{4F4F20C5-0713-49AF-B4DA-94A10C69C686}" type="presParOf" srcId="{8870203B-F3E3-4176-B74F-F31FD66472D3}" destId="{0E491F74-D951-40C2-9327-B0EF9FA36046}" srcOrd="0" destOrd="0" presId="urn:microsoft.com/office/officeart/2005/8/layout/hierarchy5"/>
    <dgm:cxn modelId="{337FBCD6-6DC2-4897-876A-D119D2D966D0}" type="presParOf" srcId="{0E491F74-D951-40C2-9327-B0EF9FA36046}" destId="{025A654B-58FA-45A1-878F-094443A04C73}" srcOrd="0" destOrd="0" presId="urn:microsoft.com/office/officeart/2005/8/layout/hierarchy5"/>
    <dgm:cxn modelId="{7170DE25-33B5-4996-B03F-B9A997264F46}" type="presParOf" srcId="{0E491F74-D951-40C2-9327-B0EF9FA36046}" destId="{EADC58A9-64E5-48D5-930E-0AA5B6381533}" srcOrd="1" destOrd="0" presId="urn:microsoft.com/office/officeart/2005/8/layout/hierarchy5"/>
    <dgm:cxn modelId="{AF228F45-C06C-4CF6-BA3D-557101C684F7}" type="presParOf" srcId="{EADC58A9-64E5-48D5-930E-0AA5B6381533}" destId="{C254A983-F720-4348-8448-E851050A5E32}" srcOrd="0" destOrd="0" presId="urn:microsoft.com/office/officeart/2005/8/layout/hierarchy5"/>
    <dgm:cxn modelId="{7B9D322B-62F7-45B7-9971-3EF9DE584128}" type="presParOf" srcId="{C254A983-F720-4348-8448-E851050A5E32}" destId="{FDD12950-3130-4B04-9C31-AE92AE48DD90}" srcOrd="0" destOrd="0" presId="urn:microsoft.com/office/officeart/2005/8/layout/hierarchy5"/>
    <dgm:cxn modelId="{121553F9-2E4A-4647-A69B-B0F62C5AD669}" type="presParOf" srcId="{EADC58A9-64E5-48D5-930E-0AA5B6381533}" destId="{0DA54C52-3FA5-45B7-A495-2941B2A9F38A}" srcOrd="1" destOrd="0" presId="urn:microsoft.com/office/officeart/2005/8/layout/hierarchy5"/>
    <dgm:cxn modelId="{AF7A654E-0BBA-49A4-BC4F-241A28F57831}" type="presParOf" srcId="{0DA54C52-3FA5-45B7-A495-2941B2A9F38A}" destId="{6A5EBF8E-36EC-4251-89A7-3304654B8F61}" srcOrd="0" destOrd="0" presId="urn:microsoft.com/office/officeart/2005/8/layout/hierarchy5"/>
    <dgm:cxn modelId="{3FE5A2A3-FD01-4B88-9E62-FF6966818FA0}" type="presParOf" srcId="{0DA54C52-3FA5-45B7-A495-2941B2A9F38A}" destId="{86E843DA-A523-4277-B502-C19F87D4FFC0}" srcOrd="1" destOrd="0" presId="urn:microsoft.com/office/officeart/2005/8/layout/hierarchy5"/>
    <dgm:cxn modelId="{8E3B3B59-3969-4AB9-A8C3-A4A9FCD675E2}" type="presParOf" srcId="{EADC58A9-64E5-48D5-930E-0AA5B6381533}" destId="{EA435F61-7F9B-4D6B-A17E-C50E29E5A7B7}" srcOrd="2" destOrd="0" presId="urn:microsoft.com/office/officeart/2005/8/layout/hierarchy5"/>
    <dgm:cxn modelId="{1CBD8058-1E3C-4908-B44B-5520D77D5EF6}" type="presParOf" srcId="{EA435F61-7F9B-4D6B-A17E-C50E29E5A7B7}" destId="{5F34BAAA-1026-4AF0-8DDF-C90D30341E16}" srcOrd="0" destOrd="0" presId="urn:microsoft.com/office/officeart/2005/8/layout/hierarchy5"/>
    <dgm:cxn modelId="{F2BB7602-5E20-492E-BC50-B135212C238C}" type="presParOf" srcId="{EADC58A9-64E5-48D5-930E-0AA5B6381533}" destId="{30533F27-826C-4BA6-AABA-0C2C486F7038}" srcOrd="3" destOrd="0" presId="urn:microsoft.com/office/officeart/2005/8/layout/hierarchy5"/>
    <dgm:cxn modelId="{51E2B13E-3DFA-49C1-BD4E-C0E64BD8430F}" type="presParOf" srcId="{30533F27-826C-4BA6-AABA-0C2C486F7038}" destId="{83A09001-1488-4716-B0DB-918681B9E967}" srcOrd="0" destOrd="0" presId="urn:microsoft.com/office/officeart/2005/8/layout/hierarchy5"/>
    <dgm:cxn modelId="{B1ED6BA3-5AC7-476D-A7C7-32D87ADD5CF1}" type="presParOf" srcId="{30533F27-826C-4BA6-AABA-0C2C486F7038}" destId="{A141F688-85AC-4492-AC38-0AD7C8959AEB}" srcOrd="1" destOrd="0" presId="urn:microsoft.com/office/officeart/2005/8/layout/hierarchy5"/>
    <dgm:cxn modelId="{618DC1A0-A951-42A8-A084-947F72B7CED5}" type="presParOf" srcId="{E5435D25-725B-42CE-8850-1992E691BC35}" destId="{EEF8989B-B440-446D-9EAD-41AABF8D2188}" srcOrd="1" destOrd="0" presId="urn:microsoft.com/office/officeart/2005/8/layout/hierarchy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25A654B-58FA-45A1-878F-094443A04C73}">
      <dsp:nvSpPr>
        <dsp:cNvPr id="0" name=""/>
        <dsp:cNvSpPr/>
      </dsp:nvSpPr>
      <dsp:spPr>
        <a:xfrm>
          <a:off x="171907" y="2261788"/>
          <a:ext cx="1084427" cy="197931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955" tIns="20955" rIns="20955" bIns="20955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3300" kern="1200" dirty="0" err="1" smtClean="0"/>
            <a:t>OPG</a:t>
          </a:r>
          <a:endParaRPr lang="hr-HR" sz="3300" kern="1200" dirty="0"/>
        </a:p>
      </dsp:txBody>
      <dsp:txXfrm>
        <a:off x="203669" y="2293550"/>
        <a:ext cx="1020903" cy="1915792"/>
      </dsp:txXfrm>
    </dsp:sp>
    <dsp:sp modelId="{C254A983-F720-4348-8448-E851050A5E32}">
      <dsp:nvSpPr>
        <dsp:cNvPr id="0" name=""/>
        <dsp:cNvSpPr/>
      </dsp:nvSpPr>
      <dsp:spPr>
        <a:xfrm rot="18616190">
          <a:off x="823215" y="2289484"/>
          <a:ext cx="2449693" cy="54787"/>
        </a:xfrm>
        <a:custGeom>
          <a:avLst/>
          <a:gdLst/>
          <a:ahLst/>
          <a:cxnLst/>
          <a:rect l="0" t="0" r="0" b="0"/>
          <a:pathLst>
            <a:path>
              <a:moveTo>
                <a:pt x="0" y="27393"/>
              </a:moveTo>
              <a:lnTo>
                <a:pt x="2449693" y="27393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hr-HR" sz="500" kern="1200"/>
        </a:p>
      </dsp:txBody>
      <dsp:txXfrm>
        <a:off x="1986819" y="2255635"/>
        <a:ext cx="122484" cy="122484"/>
      </dsp:txXfrm>
    </dsp:sp>
    <dsp:sp modelId="{6A5EBF8E-36EC-4251-89A7-3304654B8F61}">
      <dsp:nvSpPr>
        <dsp:cNvPr id="0" name=""/>
        <dsp:cNvSpPr/>
      </dsp:nvSpPr>
      <dsp:spPr>
        <a:xfrm>
          <a:off x="2839788" y="47458"/>
          <a:ext cx="7511029" cy="266970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000" b="1" u="sng" kern="1200" dirty="0" smtClean="0"/>
            <a:t>UPISNIK POLJOPRIVREDNIKA 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000" kern="1200" dirty="0" smtClean="0"/>
            <a:t>ek. snaga &lt; 3.000 </a:t>
          </a:r>
          <a:r>
            <a:rPr lang="hr-HR" sz="2000" kern="1200" dirty="0" err="1" smtClean="0"/>
            <a:t>EUR</a:t>
          </a:r>
          <a:r>
            <a:rPr lang="hr-HR" sz="2000" kern="1200" dirty="0" smtClean="0"/>
            <a:t>-a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000" kern="1200" dirty="0" smtClean="0"/>
            <a:t>nije upisan u </a:t>
          </a:r>
          <a:r>
            <a:rPr lang="hr-HR" sz="2000" kern="1200" dirty="0" err="1" smtClean="0"/>
            <a:t>RPO</a:t>
          </a:r>
          <a:endParaRPr lang="hr-HR" sz="2000" kern="1200" dirty="0" smtClean="0"/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000" b="1" u="sng" kern="1200" dirty="0" smtClean="0"/>
            <a:t>osiguranje –</a:t>
          </a:r>
          <a:r>
            <a:rPr lang="hr-HR" sz="2000" kern="1200" dirty="0" smtClean="0"/>
            <a:t> dobrovoljno (postojeći se mogu ispisati)</a:t>
          </a:r>
          <a:endParaRPr lang="hr-HR" sz="2000" kern="1200" dirty="0"/>
        </a:p>
      </dsp:txBody>
      <dsp:txXfrm>
        <a:off x="2917981" y="125651"/>
        <a:ext cx="7354643" cy="2513315"/>
      </dsp:txXfrm>
    </dsp:sp>
    <dsp:sp modelId="{EA435F61-7F9B-4D6B-A17E-C50E29E5A7B7}">
      <dsp:nvSpPr>
        <dsp:cNvPr id="0" name=""/>
        <dsp:cNvSpPr/>
      </dsp:nvSpPr>
      <dsp:spPr>
        <a:xfrm rot="2587771">
          <a:off x="963223" y="3965702"/>
          <a:ext cx="2169677" cy="54787"/>
        </a:xfrm>
        <a:custGeom>
          <a:avLst/>
          <a:gdLst/>
          <a:ahLst/>
          <a:cxnLst/>
          <a:rect l="0" t="0" r="0" b="0"/>
          <a:pathLst>
            <a:path>
              <a:moveTo>
                <a:pt x="0" y="27393"/>
              </a:moveTo>
              <a:lnTo>
                <a:pt x="2169677" y="27393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hr-HR" sz="500" kern="1200"/>
        </a:p>
      </dsp:txBody>
      <dsp:txXfrm>
        <a:off x="1993819" y="3938854"/>
        <a:ext cx="108483" cy="108483"/>
      </dsp:txXfrm>
    </dsp:sp>
    <dsp:sp modelId="{83A09001-1488-4716-B0DB-918681B9E967}">
      <dsp:nvSpPr>
        <dsp:cNvPr id="0" name=""/>
        <dsp:cNvSpPr/>
      </dsp:nvSpPr>
      <dsp:spPr>
        <a:xfrm>
          <a:off x="2839788" y="3014057"/>
          <a:ext cx="7545311" cy="344137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000" b="1" i="0" u="sng" kern="1200" dirty="0" smtClean="0"/>
            <a:t>UPISNIK </a:t>
          </a:r>
          <a:r>
            <a:rPr lang="hr-HR" sz="2000" b="1" i="0" u="sng" kern="1200" dirty="0" err="1" smtClean="0"/>
            <a:t>OPG</a:t>
          </a:r>
          <a:r>
            <a:rPr lang="hr-HR" sz="2000" b="1" i="0" u="sng" kern="1200" dirty="0" smtClean="0"/>
            <a:t>-A</a:t>
          </a:r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000" kern="1200" dirty="0" smtClean="0"/>
            <a:t>- obvezno – ako je ek. snaga &gt; 3.000 </a:t>
          </a:r>
          <a:r>
            <a:rPr lang="hr-HR" sz="2000" kern="1200" dirty="0" err="1" smtClean="0"/>
            <a:t>EUR</a:t>
          </a:r>
          <a:r>
            <a:rPr lang="hr-HR" sz="2000" kern="1200" dirty="0" smtClean="0"/>
            <a:t>-a i/ili je u </a:t>
          </a:r>
          <a:r>
            <a:rPr lang="hr-HR" sz="2000" kern="1200" dirty="0" err="1" smtClean="0"/>
            <a:t>RPO</a:t>
          </a:r>
          <a:endParaRPr lang="hr-HR" sz="2000" kern="1200" dirty="0" smtClean="0"/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000" kern="1200" dirty="0" smtClean="0"/>
            <a:t>- obvezno osiguranje ako nije osiguran po drugoj osnovi</a:t>
          </a:r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000" kern="1200" dirty="0" smtClean="0"/>
            <a:t>- ako je osiguran po drugoj osnovi – doprinose plaća prema ostvarenom dohotku ili prema paušalnim razredima</a:t>
          </a:r>
          <a:endParaRPr lang="hr-HR" sz="2000" kern="1200" dirty="0"/>
        </a:p>
      </dsp:txBody>
      <dsp:txXfrm>
        <a:off x="2940582" y="3114851"/>
        <a:ext cx="7343723" cy="323978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5">
  <dgm:title val=""/>
  <dgm:desc val=""/>
  <dgm:catLst>
    <dgm:cat type="hierarchy" pri="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</dgm:ptLst>
      <dgm:cxnLst>
        <dgm:cxn modelId="7" srcId="0" destId="1" srcOrd="0" destOrd="0"/>
        <dgm:cxn modelId="8" srcId="1" destId="2" srcOrd="0" destOrd="0"/>
        <dgm:cxn modelId="9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10" srcId="0" destId="4" srcOrd="1" destOrd="0"/>
        <dgm:cxn modelId="11" srcId="0" destId="5" srcOrd="2" destOrd="0"/>
        <dgm:cxn modelId="12" srcId="0" destId="6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3"/>
      </dgm:ptLst>
      <dgm:cxnLst>
        <dgm:cxn modelId="4" srcId="0" destId="1" srcOrd="0" destOrd="0"/>
        <dgm:cxn modelId="13" srcId="1" destId="11" srcOrd="0" destOrd="0"/>
        <dgm:cxn modelId="14" srcId="1" destId="12" srcOrd="1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  <dgm:pt modelId="4"/>
        <dgm:pt modelId="5"/>
        <dgm:pt modelId="6"/>
        <dgm:pt modelId="7"/>
      </dgm:ptLst>
      <dgm:cxnLst>
        <dgm:cxn modelId="8" srcId="0" destId="1" srcOrd="0" destOrd="0"/>
        <dgm:cxn modelId="9" srcId="1" destId="2" srcOrd="0" destOrd="0"/>
        <dgm:cxn modelId="10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  <dgm:cxn modelId="11" srcId="0" destId="4" srcOrd="1" destOrd="0"/>
        <dgm:cxn modelId="12" srcId="0" destId="5" srcOrd="2" destOrd="0"/>
        <dgm:cxn modelId="13" srcId="0" destId="6" srcOrd="3" destOrd="0"/>
        <dgm:cxn modelId="14" srcId="0" destId="7" srcOrd="4" destOrd="0"/>
      </dgm:cxnLst>
      <dgm:bg/>
      <dgm:whole/>
    </dgm:dataModel>
  </dgm:clrData>
  <dgm:layoutNode name="mainComposite">
    <dgm:varLst>
      <dgm:chPref val="1"/>
      <dgm:dir/>
      <dgm:animOne val="branch"/>
      <dgm:animLvl val="lvl"/>
      <dgm:resizeHandles val="exact"/>
    </dgm:varLst>
    <dgm:alg type="composite"/>
    <dgm:presOf/>
    <dgm:shape xmlns:r="http://schemas.openxmlformats.org/officeDocument/2006/relationships" r:blip="">
      <dgm:adjLst/>
    </dgm:shape>
    <dgm:choose name="Name0">
      <dgm:if name="Name1" axis="ch" ptType="node" func="cnt" op="gte" val="2">
        <dgm:choose name="Name2">
          <dgm:if name="Name3" func="var" arg="dir" op="equ" val="norm">
            <dgm:constrLst>
              <dgm:constr type="l" for="ch" forName="hierFlow"/>
              <dgm:constr type="t" for="ch" forName="hierFlow" refType="h" fact="0.3"/>
              <dgm:constr type="r" for="ch" forName="hierFlow" refType="w" fact="0.98"/>
              <dgm:constr type="b" for="ch" forName="hierFlow" refType="h" fact="0.96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h" for="des" forName="level1Shape" refType="h"/>
              <dgm:constr type="w" for="des" forName="level1Shape" refType="h" refFor="des" refForName="level1Shape" fact="2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w" refFor="des" refForName="level1Shape" op="equ" fact="0.4"/>
              <dgm:constr type="sibSp" for="des" forName="hierChild1" refType="h" refFor="des" refForName="level1Shape" op="equ" fact="0.15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w" refFor="des" refForName="level1Shape" op="equ"/>
              <dgm:constr type="userB" for="des" refType="sp" refFor="des" op="equ"/>
              <dgm:constr type="w" for="des" forName="firstBuf" refType="w" refFor="des" refForName="level1Shape" fact="0.1"/>
            </dgm:constrLst>
          </dgm:if>
          <dgm:else name="Name4">
            <dgm:constrLst>
              <dgm:constr type="l" for="ch" forName="hierFlow" refType="w" fact="0.02"/>
              <dgm:constr type="t" for="ch" forName="hierFlow" refType="h" fact="0.3"/>
              <dgm:constr type="r" for="ch" forName="hierFlow" refType="w"/>
              <dgm:constr type="b" for="ch" forName="hierFlow" refType="h" fact="0.96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h" for="des" forName="level1Shape" refType="h"/>
              <dgm:constr type="w" for="des" forName="level1Shape" refType="h" refFor="des" refForName="level1Shape" fact="2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w" refFor="des" refForName="level1Shape" op="equ" fact="0.4"/>
              <dgm:constr type="sibSp" for="des" forName="hierChild1" refType="h" refFor="des" refForName="level1Shape" op="equ" fact="0.15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w" refFor="des" refForName="level1Shape" op="equ"/>
              <dgm:constr type="userB" for="des" refType="sp" refFor="des" op="equ"/>
              <dgm:constr type="w" for="des" forName="firstBuf" refType="w" refFor="des" refForName="level1Shape" fact="0.1"/>
            </dgm:constrLst>
          </dgm:else>
        </dgm:choose>
      </dgm:if>
      <dgm:else name="Name5">
        <dgm:constrLst>
          <dgm:constr type="l" for="ch" forName="hierFlow"/>
          <dgm:constr type="t" for="ch" forName="hierFlow"/>
          <dgm:constr type="r" for="ch" forName="hierFlow" refType="w"/>
          <dgm:constr type="b" for="ch" forName="hierFlow" refType="h"/>
          <dgm:constr type="l" for="ch" forName="bgShapesFlow"/>
          <dgm:constr type="t" for="ch" forName="bgShapesFlow"/>
          <dgm:constr type="r" for="ch" forName="bgShapesFlow" refType="w"/>
          <dgm:constr type="b" for="ch" forName="bgShapesFlow" refType="h"/>
          <dgm:constr type="h" for="des" forName="level1Shape" refType="h"/>
          <dgm:constr type="w" for="des" forName="level1Shape" refType="h" refFor="des" refForName="level1Shape" fact="2"/>
          <dgm:constr type="w" for="des" forName="level2Shape" refType="w" refFor="des" refForName="level1Shape" op="equ"/>
          <dgm:constr type="h" for="des" forName="level2Shape" refType="h" refFor="des" refForName="level1Shape" op="equ"/>
          <dgm:constr type="sp" for="des" refType="w" refFor="des" refForName="level1Shape" op="equ" fact="0.4"/>
          <dgm:constr type="sibSp" for="des" forName="hierChild1" refType="h" refFor="des" refForName="level1Shape" op="equ" fact="0.15"/>
          <dgm:constr type="sibSp" for="des" forName="hierChild2" refType="sibSp" refFor="des" refForName="hierChild1" op="equ"/>
          <dgm:constr type="sibSp" for="des" forName="hierChild3" refType="sibSp" refFor="des" refForName="hierChild1" op="equ"/>
          <dgm:constr type="userA" for="des" refType="w" refFor="des" refForName="level1Shape" op="equ"/>
          <dgm:constr type="userB" for="des" refType="sp" refFor="des" op="equ"/>
          <dgm:constr type="w" for="des" forName="firstBuf" refType="w" refFor="des" refForName="level1Shape" fact="0.1"/>
        </dgm:constrLst>
      </dgm:else>
    </dgm:choose>
    <dgm:ruleLst/>
    <dgm:layoutNode name="hierFlow">
      <dgm:choose name="Name6">
        <dgm:if name="Name7" func="var" arg="dir" op="equ" val="norm">
          <dgm:alg type="lin">
            <dgm:param type="linDir" val="fromL"/>
            <dgm:param type="nodeVertAlign" val="mid"/>
            <dgm:param type="vertAlign" val="mid"/>
            <dgm:param type="nodeHorzAlign" val="l"/>
            <dgm:param type="horzAlign" val="l"/>
            <dgm:param type="fallback" val="2D"/>
          </dgm:alg>
        </dgm:if>
        <dgm:else name="Name8">
          <dgm:alg type="lin">
            <dgm:param type="linDir" val="fromR"/>
            <dgm:param type="nodeVertAlign" val="mid"/>
            <dgm:param type="vertAlign" val="mid"/>
            <dgm:param type="nodeHorzAlign" val="r"/>
            <dgm:param type="horzAlign" val="r"/>
            <dgm:param type="fallback" val="2D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primFontSz" for="des" ptType="node" op="equ" val="65"/>
        <dgm:constr type="primFontSz" for="des" forName="connTx" op="equ" val="55"/>
        <dgm:constr type="primFontSz" for="des" forName="connTx" refType="primFontSz" refFor="des" refPtType="node" op="lte" fact="0.8"/>
      </dgm:constrLst>
      <dgm:ruleLst/>
      <dgm:choose name="Name9">
        <dgm:if name="Name10" axis="ch" ptType="node" func="cnt" op="gte" val="2">
          <dgm:layoutNode name="firstBuf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1"/>
      </dgm:choose>
      <dgm:layoutNode name="hierChild1">
        <dgm:varLst>
          <dgm:chPref val="1"/>
          <dgm:animOne val="branch"/>
          <dgm:animLvl val="lvl"/>
        </dgm:varLst>
        <dgm:choose name="Name12">
          <dgm:if name="Name13" func="var" arg="dir" op="equ" val="norm">
            <dgm:alg type="hierChild">
              <dgm:param type="linDir" val="fromT"/>
              <dgm:param type="chAlign" val="l"/>
            </dgm:alg>
          </dgm:if>
          <dgm:else name="Name14">
            <dgm:alg type="hierChild">
              <dgm:param type="linDir" val="fromT"/>
              <dgm:param type="ch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forEach name="Name15" axis="ch" cnt="3">
          <dgm:forEach name="Name16" axis="self" ptType="node">
            <dgm:layoutNode name="Name17">
              <dgm:choose name="Name18">
                <dgm:if name="Name19" func="var" arg="dir" op="equ" val="norm">
                  <dgm:alg type="hierRoot">
                    <dgm:param type="hierAlign" val="lCtrCh"/>
                  </dgm:alg>
                </dgm:if>
                <dgm:else name="Name20">
                  <dgm:alg type="hierRoot">
                    <dgm:param type="hierAlign" val="rCtrCh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constrLst/>
              <dgm:ruleLst/>
              <dgm:layoutNode name="level1Shape" styleLbl="node0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tMarg" refType="primFontSz" fact="0.05"/>
                  <dgm:constr type="bMarg" refType="primFontSz" fact="0.05"/>
                  <dgm:constr type="lMarg" refType="primFontSz" fact="0.05"/>
                  <dgm:constr type="rMarg" refType="primFontSz" fact="0.05"/>
                </dgm:constrLst>
                <dgm:ruleLst>
                  <dgm:rule type="primFontSz" val="5" fact="NaN" max="NaN"/>
                </dgm:ruleLst>
              </dgm:layoutNode>
              <dgm:layoutNode name="hierChild2">
                <dgm:choose name="Name21">
                  <dgm:if name="Name22" func="var" arg="dir" op="equ" val="norm">
                    <dgm:alg type="hierChild">
                      <dgm:param type="linDir" val="fromT"/>
                      <dgm:param type="chAlign" val="l"/>
                    </dgm:alg>
                  </dgm:if>
                  <dgm:else name="Name23">
                    <dgm:alg type="hierChild">
                      <dgm:param type="linDir" val="fromT"/>
                      <dgm:param type="ch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  <dgm:forEach name="repeat" axis="ch">
                  <dgm:forEach name="Name24" axis="self" ptType="parTrans" cnt="1">
                    <dgm:layoutNode name="Name25">
                      <dgm:choose name="Name26">
                        <dgm:if name="Name27" func="var" arg="dir" op="equ" val="norm">
                          <dgm:alg type="conn">
                            <dgm:param type="dim" val="1D"/>
                            <dgm:param type="begPts" val="midR"/>
                            <dgm:param type="endPts" val="midL"/>
                            <dgm:param type="endSty" val="noArr"/>
                          </dgm:alg>
                        </dgm:if>
                        <dgm:else name="Name28">
                          <dgm:alg type="conn">
                            <dgm:param type="dim" val="1D"/>
                            <dgm:param type="begPts" val="midL"/>
                            <dgm:param type="endPts" val="midR"/>
                            <dgm:param type="endSty" val="noArr"/>
                          </dgm:alg>
                        </dgm:else>
                      </dgm:choose>
                      <dgm:shape xmlns:r="http://schemas.openxmlformats.org/officeDocument/2006/relationships" type="conn" r:blip="">
                        <dgm:adjLst/>
                      </dgm:shape>
                      <dgm:presOf axis="self"/>
                      <dgm:constrLst>
                        <dgm:constr type="w" val="1"/>
                        <dgm:constr type="h" val="5"/>
                        <dgm:constr type="connDist"/>
                        <dgm:constr type="begPad"/>
                        <dgm:constr type="endPad"/>
                        <dgm:constr type="userA" for="ch" refType="connDist"/>
                      </dgm:constrLst>
                      <dgm:ruleLst/>
                      <dgm:layoutNode name="connTx">
                        <dgm:alg type="tx">
                          <dgm:param type="autoTxRot" val="grav"/>
                        </dgm:alg>
                        <dgm:shape xmlns:r="http://schemas.openxmlformats.org/officeDocument/2006/relationships" type="rect" r:blip="" hideGeom="1">
                          <dgm:adjLst/>
                        </dgm:shape>
                        <dgm:presOf axis="self"/>
                        <dgm:constrLst>
                          <dgm:constr type="userA"/>
                          <dgm:constr type="w" refType="userA" fact="0.05"/>
                          <dgm:constr type="h" refType="userA" fact="0.05"/>
                          <dgm:constr type="lMarg" val="1"/>
                          <dgm:constr type="rMarg" val="1"/>
                          <dgm:constr type="tMarg"/>
                          <dgm:constr type="bMarg"/>
                        </dgm:constrLst>
                        <dgm:ruleLst>
                          <dgm:rule type="h" val="NaN" fact="0.25" max="NaN"/>
                          <dgm:rule type="w" val="NaN" fact="0.8" max="NaN"/>
                          <dgm:rule type="primFontSz" val="5" fact="NaN" max="NaN"/>
                        </dgm:ruleLst>
                      </dgm:layoutNode>
                    </dgm:layoutNode>
                  </dgm:forEach>
                  <dgm:forEach name="Name29" axis="self" ptType="node">
                    <dgm:layoutNode name="Name30">
                      <dgm:choose name="Name31">
                        <dgm:if name="Name32" func="var" arg="dir" op="equ" val="norm">
                          <dgm:alg type="hierRoot">
                            <dgm:param type="hierAlign" val="lCtrCh"/>
                          </dgm:alg>
                        </dgm:if>
                        <dgm:else name="Name33">
                          <dgm:alg type="hierRoot">
                            <dgm:param type="hierAlign" val="rCtrCh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/>
                      <dgm:layoutNode name="level2Shape">
                        <dgm:alg type="tx"/>
                        <dgm:shape xmlns:r="http://schemas.openxmlformats.org/officeDocument/2006/relationships" type="roundRect" r:blip="">
                          <dgm:adjLst>
                            <dgm:adj idx="1" val="0.1"/>
                          </dgm:adjLst>
                        </dgm:shape>
                        <dgm:presOf axis="self"/>
                        <dgm:constrLst>
                          <dgm:constr type="tMarg" refType="primFontSz" fact="0.05"/>
                          <dgm:constr type="bMarg" refType="primFontSz" fact="0.05"/>
                          <dgm:constr type="lMarg" refType="primFontSz" fact="0.05"/>
                          <dgm:constr type="rMarg" refType="primFontSz" fact="0.05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hierChild3">
                        <dgm:choose name="Name34">
                          <dgm:if name="Name35" func="var" arg="dir" op="equ" val="norm">
                            <dgm:alg type="hierChild">
                              <dgm:param type="linDir" val="fromT"/>
                              <dgm:param type="chAlign" val="l"/>
                            </dgm:alg>
                          </dgm:if>
                          <dgm:else name="Name36">
                            <dgm:alg type="hierChild">
                              <dgm:param type="linDir" val="fromT"/>
                              <dgm:param type="chAlign" val="r"/>
                            </dgm:alg>
                          </dgm:else>
                        </dgm:choose>
                        <dgm:shape xmlns:r="http://schemas.openxmlformats.org/officeDocument/2006/relationships" r:blip="">
                          <dgm:adjLst/>
                        </dgm:shape>
                        <dgm:presOf/>
                        <dgm:constrLst/>
                        <dgm:ruleLst/>
                        <dgm:forEach name="Name37" ref="repeat"/>
                      </dgm:layoutNode>
                    </dgm:layoutNode>
                  </dgm:forEach>
                </dgm:forEach>
              </dgm:layoutNode>
            </dgm:layoutNode>
          </dgm:forEach>
        </dgm:forEach>
      </dgm:layoutNode>
    </dgm:layoutNode>
    <dgm:layoutNode name="bgShapesFlow">
      <dgm:choose name="Name38">
        <dgm:if name="Name39" func="var" arg="dir" op="equ" val="norm">
          <dgm:alg type="lin">
            <dgm:param type="linDir" val="fromL"/>
            <dgm:param type="nodeVertAlign" val="mid"/>
            <dgm:param type="vertAlign" val="mid"/>
            <dgm:param type="nodeHorzAlign" val="l"/>
            <dgm:param type="horzAlign" val="l"/>
          </dgm:alg>
        </dgm:if>
        <dgm:else name="Name40">
          <dgm:alg type="lin">
            <dgm:param type="linDir" val="fromR"/>
            <dgm:param type="nodeVertAlign" val="mid"/>
            <dgm:param type="vertAlign" val="mid"/>
            <dgm:param type="nodeHorzAlign" val="r"/>
            <dgm:param type="horzAlign" val="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rectComp" refType="w"/>
        <dgm:constr type="h" for="ch" forName="rectComp" refType="h"/>
        <dgm:constr type="h" for="des" forName="bgRect" refType="h"/>
        <dgm:constr type="primFontSz" for="des" forName="bgRectTx" op="equ" val="65"/>
      </dgm:constrLst>
      <dgm:ruleLst/>
      <dgm:forEach name="Name41" axis="ch" ptType="node" st="2">
        <dgm:layoutNode name="rectComp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userA"/>
            <dgm:constr type="l" for="ch" forName="bgRect"/>
            <dgm:constr type="t" for="ch" forName="bgRect"/>
            <dgm:constr type="w" for="ch" forName="bgRect" refType="userA" fact="1.2"/>
            <dgm:constr type="l" for="ch" forName="bgRectTx"/>
            <dgm:constr type="t" for="ch" forName="bgRectTx"/>
            <dgm:constr type="h" for="ch" forName="bgRectTx" refType="h" refFor="ch" refForName="bgRect" fact="0.3"/>
            <dgm:constr type="w" for="ch" forName="bgRectTx" refType="w" refFor="ch" refForName="bgRect" op="equ"/>
          </dgm:constrLst>
          <dgm:ruleLst/>
          <dgm:layoutNode name="bgRect" styleLbl="bgShp">
            <dgm:alg type="sp"/>
            <dgm:shape xmlns:r="http://schemas.openxmlformats.org/officeDocument/2006/relationships" type="roundRect" r:blip="" zOrderOff="-999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bgRectTx" styleLbl="bgShp">
            <dgm:varLst>
              <dgm:bulletEnabled val="1"/>
            </dgm:varLst>
            <dgm:alg type="tx"/>
            <dgm:shape xmlns:r="http://schemas.openxmlformats.org/officeDocument/2006/relationships" type="rect" r:blip="" zOrderOff="-999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</dgm:layoutNode>
        <dgm:choose name="Name42">
          <dgm:if name="Name43" axis="self" ptType="node" func="revPos" op="gte" val="2">
            <dgm:layoutNode name="spComp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userA"/>
                <dgm:constr type="userB"/>
                <dgm:constr type="l" for="ch" forName="hSp"/>
                <dgm:constr type="t" for="ch" forName="hSp"/>
                <dgm:constr type="w" for="ch" forName="hSp" refType="userB"/>
                <dgm:constr type="wOff" for="ch" forName="hSp" refType="userA" fact="-0.2"/>
              </dgm:constrLst>
              <dgm:ruleLst/>
              <dgm:layoutNode name="hSp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44"/>
        </dgm:choos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za zaglavlj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endParaRPr lang="hr-HR" dirty="0"/>
          </a:p>
        </p:txBody>
      </p:sp>
      <p:sp>
        <p:nvSpPr>
          <p:cNvPr id="3" name="Rezervirano mjesto za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algn="r" rtl="0"/>
            <a:fld id="{5479CE59-AB43-44A3-9F52-BA21C57D390A}" type="datetime1">
              <a:rPr lang="hr-HR" smtClean="0"/>
              <a:pPr algn="r" rtl="0"/>
              <a:t>31.1.2020.</a:t>
            </a:fld>
            <a:endParaRPr lang="hr-HR" dirty="0"/>
          </a:p>
        </p:txBody>
      </p:sp>
      <p:sp>
        <p:nvSpPr>
          <p:cNvPr id="4" name="Rezervirano mjesto za podnožj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endParaRPr lang="hr-HR" dirty="0"/>
          </a:p>
        </p:txBody>
      </p:sp>
      <p:sp>
        <p:nvSpPr>
          <p:cNvPr id="5" name="Rezervirano mjesto za broj slajda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algn="r" rtl="0"/>
            <a:fld id="{57E03411-58E2-43FD-AE1D-AD77DFF8CB20}" type="slidenum">
              <a:rPr lang="hr-HR" smtClean="0"/>
              <a:pPr algn="r" rtl="0"/>
              <a:t>‹#›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8819107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za zaglavlj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endParaRPr lang="hr-HR" dirty="0"/>
          </a:p>
        </p:txBody>
      </p:sp>
      <p:sp>
        <p:nvSpPr>
          <p:cNvPr id="3" name="Rezervirano mjesto za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algn="r"/>
            <a:fld id="{872C7C29-F5DC-43D3-962E-AFF22544E97B}" type="datetime1">
              <a:rPr lang="hr-HR" smtClean="0"/>
              <a:pPr algn="r"/>
              <a:t>31.1.2020.</a:t>
            </a:fld>
            <a:r>
              <a:rPr lang="hr-HR" dirty="0" smtClean="0"/>
              <a:t>.</a:t>
            </a:r>
            <a:endParaRPr lang="hr-HR" dirty="0"/>
          </a:p>
        </p:txBody>
      </p:sp>
      <p:sp>
        <p:nvSpPr>
          <p:cNvPr id="4" name="Rezervirano mjesto za sliku slajd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hr-HR" dirty="0"/>
          </a:p>
        </p:txBody>
      </p:sp>
      <p:sp>
        <p:nvSpPr>
          <p:cNvPr id="5" name="Rezervirano mjesto za bilješk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hr-HR" dirty="0" smtClean="0"/>
              <a:t>Kliknite da biste uredili stilove teksta matrice</a:t>
            </a:r>
          </a:p>
          <a:p>
            <a:pPr lvl="1" rtl="0"/>
            <a:r>
              <a:rPr lang="hr-HR" dirty="0" smtClean="0"/>
              <a:t>Druga razina</a:t>
            </a:r>
          </a:p>
          <a:p>
            <a:pPr lvl="2" rtl="0"/>
            <a:r>
              <a:rPr lang="hr-HR" dirty="0" smtClean="0"/>
              <a:t>Treća razina</a:t>
            </a:r>
          </a:p>
          <a:p>
            <a:pPr lvl="3" rtl="0"/>
            <a:r>
              <a:rPr lang="hr-HR" dirty="0" smtClean="0"/>
              <a:t>Četvrta razina</a:t>
            </a:r>
          </a:p>
          <a:p>
            <a:pPr lvl="4" rtl="0"/>
            <a:r>
              <a:rPr lang="hr-HR" dirty="0" smtClean="0"/>
              <a:t>Peta razina</a:t>
            </a:r>
            <a:endParaRPr lang="hr-HR" dirty="0"/>
          </a:p>
        </p:txBody>
      </p:sp>
      <p:sp>
        <p:nvSpPr>
          <p:cNvPr id="6" name="Rezervirano mjesto za podnožj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endParaRPr lang="hr-HR" dirty="0"/>
          </a:p>
        </p:txBody>
      </p:sp>
      <p:sp>
        <p:nvSpPr>
          <p:cNvPr id="7" name="Rezervirano mjesto za broj slajd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rtl="0">
              <a:defRPr sz="1200"/>
            </a:lvl1pPr>
          </a:lstStyle>
          <a:p>
            <a:fld id="{C8DC57A8-AE18-4654-B6AF-04B3577165BE}" type="slidenum">
              <a:rPr lang="hr-HR" smtClean="0"/>
              <a:pPr/>
              <a:t>‹#›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5813978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6E47BC-933D-44F2-9916-17968C5121B1}" type="slidenum">
              <a:rPr lang="hr-HR" smtClean="0"/>
              <a:pPr/>
              <a:t>1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7058183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6E47BC-933D-44F2-9916-17968C5121B1}" type="slidenum">
              <a:rPr lang="hr-HR" smtClean="0"/>
              <a:pPr/>
              <a:t>3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26633093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DC57A8-AE18-4654-B6AF-04B3577165BE}" type="slidenum">
              <a:rPr lang="hr-HR" smtClean="0"/>
              <a:pPr/>
              <a:t>8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411453372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DC57A8-AE18-4654-B6AF-04B3577165BE}" type="slidenum">
              <a:rPr lang="hr-HR" smtClean="0"/>
              <a:pPr/>
              <a:t>10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99171479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DC57A8-AE18-4654-B6AF-04B3577165BE}" type="slidenum">
              <a:rPr lang="hr-HR" smtClean="0"/>
              <a:pPr/>
              <a:t>27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73262560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6E47BC-933D-44F2-9916-17968C5121B1}" type="slidenum">
              <a:rPr lang="hr-HR" smtClean="0"/>
              <a:pPr/>
              <a:t>39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02563627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DC57A8-AE18-4654-B6AF-04B3577165BE}" type="slidenum">
              <a:rPr lang="hr-HR" smtClean="0"/>
              <a:pPr/>
              <a:t>40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408471391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6E47BC-933D-44F2-9916-17968C5121B1}" type="slidenum">
              <a:rPr lang="hr-HR" smtClean="0"/>
              <a:pPr/>
              <a:t>43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5706028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jpe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4265611" y="1752600"/>
            <a:ext cx="6858002" cy="1828800"/>
          </a:xfrm>
        </p:spPr>
        <p:txBody>
          <a:bodyPr rtlCol="0" anchor="b">
            <a:normAutofit/>
          </a:bodyPr>
          <a:lstStyle>
            <a:lvl1pPr algn="l" rtl="0">
              <a:defRPr sz="5400"/>
            </a:lvl1pPr>
          </a:lstStyle>
          <a:p>
            <a:pPr rtl="0"/>
            <a:r>
              <a:rPr lang="hr-HR" smtClean="0"/>
              <a:t>Uredite stil naslova matrice</a:t>
            </a:r>
            <a:endParaRPr lang="hr-HR" dirty="0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4265610" y="3733800"/>
            <a:ext cx="6858002" cy="914400"/>
          </a:xfrm>
        </p:spPr>
        <p:txBody>
          <a:bodyPr rtlCol="0"/>
          <a:lstStyle>
            <a:lvl1pPr marL="0" indent="0" algn="l" rtl="0">
              <a:spcBef>
                <a:spcPts val="0"/>
              </a:spcBef>
              <a:buNone/>
              <a:defRPr sz="2400"/>
            </a:lvl1pPr>
            <a:lvl2pPr marL="457200" indent="0" algn="ctr" rtl="0">
              <a:buNone/>
              <a:defRPr sz="2000"/>
            </a:lvl2pPr>
            <a:lvl3pPr marL="914400" indent="0" algn="ctr" rtl="0">
              <a:buNone/>
              <a:defRPr sz="1800"/>
            </a:lvl3pPr>
            <a:lvl4pPr marL="1371600" indent="0" algn="ctr" rtl="0">
              <a:buNone/>
              <a:defRPr sz="1600"/>
            </a:lvl4pPr>
            <a:lvl5pPr marL="1828800" indent="0" algn="ctr" rtl="0">
              <a:buNone/>
              <a:defRPr sz="1600"/>
            </a:lvl5pPr>
            <a:lvl6pPr marL="2286000" indent="0" algn="ctr" rtl="0">
              <a:buNone/>
              <a:defRPr sz="1600"/>
            </a:lvl6pPr>
            <a:lvl7pPr marL="2743200" indent="0" algn="ctr" rtl="0">
              <a:buNone/>
              <a:defRPr sz="1600"/>
            </a:lvl7pPr>
            <a:lvl8pPr marL="3200400" indent="0" algn="ctr" rtl="0">
              <a:buNone/>
              <a:defRPr sz="1600"/>
            </a:lvl8pPr>
            <a:lvl9pPr marL="3657600" indent="0" algn="ctr" rtl="0">
              <a:buNone/>
              <a:defRPr sz="1600"/>
            </a:lvl9pPr>
          </a:lstStyle>
          <a:p>
            <a:pPr rtl="0"/>
            <a:r>
              <a:rPr lang="hr-HR" smtClean="0"/>
              <a:t>Uredite stil podnaslova matrice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981203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i slike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9066214" y="421594"/>
            <a:ext cx="2286000" cy="1885508"/>
          </a:xfrm>
        </p:spPr>
        <p:txBody>
          <a:bodyPr rtlCol="0">
            <a:normAutofit/>
          </a:bodyPr>
          <a:lstStyle>
            <a:lvl1pPr algn="l" rtl="0">
              <a:defRPr sz="2400"/>
            </a:lvl1pPr>
          </a:lstStyle>
          <a:p>
            <a:pPr rtl="0"/>
            <a:r>
              <a:rPr lang="hr-HR" smtClean="0"/>
              <a:t>Uredite stil naslova matrice</a:t>
            </a:r>
            <a:endParaRPr lang="hr-HR" dirty="0"/>
          </a:p>
        </p:txBody>
      </p:sp>
      <p:grpSp>
        <p:nvGrpSpPr>
          <p:cNvPr id="84" name="Grupa 83"/>
          <p:cNvGrpSpPr>
            <a:grpSpLocks noChangeAspect="1"/>
          </p:cNvGrpSpPr>
          <p:nvPr/>
        </p:nvGrpSpPr>
        <p:grpSpPr>
          <a:xfrm rot="16200000" flipV="1">
            <a:off x="274315" y="1102304"/>
            <a:ext cx="5053664" cy="4411852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85" name="Prostoručni oblik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86" name="Prostoručni oblik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87" name="Prostoručni oblik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88" name="Prostoručni oblik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89" name="Prostoručni oblik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90" name="Prostoručni oblik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91" name="Prostoručni oblik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92" name="Prostoručni oblik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93" name="Prostoručni oblik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94" name="Prostoručni oblik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95" name="Prostoručni oblik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96" name="Prostoručni oblik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</p:grpSp>
      <p:sp>
        <p:nvSpPr>
          <p:cNvPr id="97" name="Rezervirano mjesto za sliku 33" descr="Prazno rezervirano mjesto za dodavanje slike. Kliknite rezervirano mjesto i odaberite sliku koju želite dodati."/>
          <p:cNvSpPr>
            <a:spLocks noGrp="1"/>
          </p:cNvSpPr>
          <p:nvPr>
            <p:ph type="pic" sz="quarter" idx="17"/>
          </p:nvPr>
        </p:nvSpPr>
        <p:spPr>
          <a:xfrm>
            <a:off x="840795" y="1020193"/>
            <a:ext cx="3886200" cy="4572000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/>
            </a:lvl1pPr>
          </a:lstStyle>
          <a:p>
            <a:pPr rtl="0"/>
            <a:r>
              <a:rPr lang="hr-HR" smtClean="0"/>
              <a:t>Kliknite ikonu da biste dodali  sliku</a:t>
            </a:r>
            <a:endParaRPr lang="hr-HR" dirty="0"/>
          </a:p>
        </p:txBody>
      </p:sp>
      <p:grpSp>
        <p:nvGrpSpPr>
          <p:cNvPr id="98" name="Grupa 97"/>
          <p:cNvGrpSpPr/>
          <p:nvPr/>
        </p:nvGrpSpPr>
        <p:grpSpPr>
          <a:xfrm>
            <a:off x="5322489" y="319177"/>
            <a:ext cx="3389607" cy="27108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99" name="Prostoručni oblik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100" name="Prostoručni oblik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101" name="Prostoručni oblik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102" name="Prostoručni oblik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103" name="Prostoručni oblik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104" name="Prostoručni oblik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105" name="Prostoručni oblik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106" name="Prostoručni oblik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107" name="Prostoručni oblik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108" name="Prostoručni oblik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109" name="Prostoručni oblik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110" name="Prostoručni oblik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</p:grpSp>
      <p:sp>
        <p:nvSpPr>
          <p:cNvPr id="111" name="Rezervirano mjesto za sliku 33" descr="Prazno rezervirano mjesto za dodavanje slike. Kliknite rezervirano mjesto i odaberite sliku koju želite dodati."/>
          <p:cNvSpPr>
            <a:spLocks noGrp="1" noChangeAspect="1"/>
          </p:cNvSpPr>
          <p:nvPr>
            <p:ph type="pic" sz="quarter" idx="18"/>
          </p:nvPr>
        </p:nvSpPr>
        <p:spPr>
          <a:xfrm>
            <a:off x="5546780" y="529603"/>
            <a:ext cx="2993366" cy="230533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/>
            </a:lvl1pPr>
          </a:lstStyle>
          <a:p>
            <a:pPr rtl="0"/>
            <a:r>
              <a:rPr lang="hr-HR" smtClean="0"/>
              <a:t>Kliknite ikonu da biste dodali  sliku</a:t>
            </a:r>
            <a:endParaRPr lang="hr-HR" dirty="0"/>
          </a:p>
        </p:txBody>
      </p:sp>
      <p:grpSp>
        <p:nvGrpSpPr>
          <p:cNvPr id="112" name="Grupa 111"/>
          <p:cNvGrpSpPr/>
          <p:nvPr/>
        </p:nvGrpSpPr>
        <p:grpSpPr>
          <a:xfrm>
            <a:off x="5322489" y="3245640"/>
            <a:ext cx="3389607" cy="27108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113" name="Prostoručni oblik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114" name="Prostoručni oblik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115" name="Prostoručni oblik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116" name="Prostoručni oblik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117" name="Prostoručni oblik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118" name="Prostoručni oblik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119" name="Prostoručni oblik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120" name="Prostoručni oblik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121" name="Prostoručni oblik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122" name="Prostoručni oblik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123" name="Prostoručni oblik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124" name="Prostoručni oblik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</p:grpSp>
      <p:sp>
        <p:nvSpPr>
          <p:cNvPr id="125" name="Rezervirano mjesto za sliku 33" descr="Prazno rezervirano mjesto za dodavanje slike. Kliknite rezervirano mjesto i odaberite sliku koju želite dodati."/>
          <p:cNvSpPr>
            <a:spLocks noGrp="1" noChangeAspect="1"/>
          </p:cNvSpPr>
          <p:nvPr>
            <p:ph type="pic" sz="quarter" idx="19"/>
          </p:nvPr>
        </p:nvSpPr>
        <p:spPr>
          <a:xfrm>
            <a:off x="5546780" y="3456066"/>
            <a:ext cx="2993366" cy="230533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/>
            </a:lvl1pPr>
          </a:lstStyle>
          <a:p>
            <a:pPr rtl="0"/>
            <a:r>
              <a:rPr lang="hr-HR" smtClean="0"/>
              <a:t>Kliknite ikonu da biste dodali  sliku</a:t>
            </a:r>
            <a:endParaRPr lang="hr-HR" dirty="0"/>
          </a:p>
        </p:txBody>
      </p:sp>
      <p:sp>
        <p:nvSpPr>
          <p:cNvPr id="126" name="Rezervirano mjesto za tekst 3"/>
          <p:cNvSpPr>
            <a:spLocks noGrp="1"/>
          </p:cNvSpPr>
          <p:nvPr>
            <p:ph type="body" sz="half" idx="21"/>
          </p:nvPr>
        </p:nvSpPr>
        <p:spPr>
          <a:xfrm>
            <a:off x="9066214" y="2484992"/>
            <a:ext cx="2286000" cy="3248729"/>
          </a:xfrm>
        </p:spPr>
        <p:txBody>
          <a:bodyPr rtlCol="0" anchor="t" anchorCtr="0">
            <a:normAutofit/>
          </a:bodyPr>
          <a:lstStyle>
            <a:lvl1pPr marL="0" indent="0" algn="l" rtl="0">
              <a:spcBef>
                <a:spcPts val="1600"/>
              </a:spcBef>
              <a:buNone/>
              <a:defRPr sz="16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hr-HR" smtClean="0"/>
              <a:t>Uredite stilove teksta matrice</a:t>
            </a:r>
          </a:p>
        </p:txBody>
      </p:sp>
      <p:sp>
        <p:nvSpPr>
          <p:cNvPr id="8" name="Rezervirano mjesto za broj slajda 7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 lang="hr-HR" smtClean="0"/>
              <a:pPr/>
              <a:t>‹#›</a:t>
            </a:fld>
            <a:endParaRPr lang="hr-HR" dirty="0"/>
          </a:p>
        </p:txBody>
      </p:sp>
      <p:sp>
        <p:nvSpPr>
          <p:cNvPr id="7" name="Rezervirano mjesto za podnožje 6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hr-HR" dirty="0"/>
          </a:p>
        </p:txBody>
      </p:sp>
      <p:sp>
        <p:nvSpPr>
          <p:cNvPr id="6" name="Rezervirano mjesto za datum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288723A5-F4CF-4DE3-8590-EFF5BC8ACA80}" type="datetime1">
              <a:rPr lang="hr-HR" smtClean="0"/>
              <a:pPr/>
              <a:t>31.1.2020.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7874251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7511732" y="1330347"/>
            <a:ext cx="3840480" cy="2103120"/>
          </a:xfrm>
        </p:spPr>
        <p:txBody>
          <a:bodyPr rtlCol="0" anchor="b">
            <a:normAutofit/>
          </a:bodyPr>
          <a:lstStyle>
            <a:lvl1pPr algn="l" rtl="0">
              <a:defRPr sz="3600"/>
            </a:lvl1pPr>
          </a:lstStyle>
          <a:p>
            <a:pPr rtl="0"/>
            <a:r>
              <a:rPr lang="hr-HR" smtClean="0"/>
              <a:t>Uredite stil naslova matrice</a:t>
            </a:r>
            <a:endParaRPr lang="hr-HR" dirty="0"/>
          </a:p>
        </p:txBody>
      </p:sp>
      <p:sp>
        <p:nvSpPr>
          <p:cNvPr id="3" name="Rezervirano mjesto za sadržaj 2"/>
          <p:cNvSpPr>
            <a:spLocks noGrp="1"/>
          </p:cNvSpPr>
          <p:nvPr>
            <p:ph idx="1"/>
          </p:nvPr>
        </p:nvSpPr>
        <p:spPr>
          <a:xfrm>
            <a:off x="836613" y="914400"/>
            <a:ext cx="6172201" cy="5029200"/>
          </a:xfrm>
        </p:spPr>
        <p:txBody>
          <a:bodyPr rtlCol="0">
            <a:normAutofit/>
          </a:bodyPr>
          <a:lstStyle>
            <a:lvl1pPr algn="l" rtl="0">
              <a:defRPr sz="2400"/>
            </a:lvl1pPr>
            <a:lvl2pPr algn="l" rtl="0">
              <a:defRPr sz="2000"/>
            </a:lvl2pPr>
            <a:lvl3pPr algn="l" rtl="0">
              <a:defRPr sz="1800"/>
            </a:lvl3pPr>
            <a:lvl4pPr algn="l" rtl="0">
              <a:defRPr sz="1600"/>
            </a:lvl4pPr>
            <a:lvl5pPr algn="l" rtl="0">
              <a:defRPr sz="1600"/>
            </a:lvl5pPr>
            <a:lvl6pPr algn="l" rtl="0">
              <a:defRPr sz="2000"/>
            </a:lvl6pPr>
            <a:lvl7pPr algn="l" rtl="0">
              <a:defRPr sz="2000"/>
            </a:lvl7pPr>
            <a:lvl8pPr algn="l" rtl="0">
              <a:defRPr sz="2000"/>
            </a:lvl8pPr>
            <a:lvl9pPr algn="l" rtl="0">
              <a:defRPr sz="2000"/>
            </a:lvl9pPr>
          </a:lstStyle>
          <a:p>
            <a:pPr lvl="0" rtl="0"/>
            <a:r>
              <a:rPr lang="hr-HR" smtClean="0"/>
              <a:t>Uredite stilove teksta matrice</a:t>
            </a:r>
          </a:p>
          <a:p>
            <a:pPr lvl="1" rtl="0"/>
            <a:r>
              <a:rPr lang="hr-HR" smtClean="0"/>
              <a:t>Druga razina</a:t>
            </a:r>
          </a:p>
          <a:p>
            <a:pPr lvl="2" rtl="0"/>
            <a:r>
              <a:rPr lang="hr-HR" smtClean="0"/>
              <a:t>Treća razina</a:t>
            </a:r>
          </a:p>
          <a:p>
            <a:pPr lvl="3" rtl="0"/>
            <a:r>
              <a:rPr lang="hr-HR" smtClean="0"/>
              <a:t>Četvrta razina</a:t>
            </a:r>
          </a:p>
          <a:p>
            <a:pPr lvl="4" rtl="0"/>
            <a:r>
              <a:rPr lang="hr-HR" smtClean="0"/>
              <a:t>Peta razina</a:t>
            </a:r>
            <a:endParaRPr lang="hr-HR" dirty="0"/>
          </a:p>
        </p:txBody>
      </p:sp>
      <p:sp>
        <p:nvSpPr>
          <p:cNvPr id="4" name="Rezervirano mjesto za tekst 3"/>
          <p:cNvSpPr>
            <a:spLocks noGrp="1"/>
          </p:cNvSpPr>
          <p:nvPr>
            <p:ph type="body" sz="half" idx="2"/>
          </p:nvPr>
        </p:nvSpPr>
        <p:spPr>
          <a:xfrm>
            <a:off x="7511732" y="3555523"/>
            <a:ext cx="3840480" cy="2388077"/>
          </a:xfrm>
        </p:spPr>
        <p:txBody>
          <a:bodyPr rtlCol="0">
            <a:normAutofit/>
          </a:bodyPr>
          <a:lstStyle>
            <a:lvl1pPr marL="0" indent="0" algn="l" rtl="0">
              <a:buNone/>
              <a:defRPr sz="18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hr-HR" smtClean="0"/>
              <a:t>Uredite stilove teksta matrice</a:t>
            </a:r>
          </a:p>
        </p:txBody>
      </p:sp>
      <p:sp>
        <p:nvSpPr>
          <p:cNvPr id="7" name="Rezervirano mjesto za broj slajda 6"/>
          <p:cNvSpPr>
            <a:spLocks noGrp="1"/>
          </p:cNvSpPr>
          <p:nvPr>
            <p:ph type="sldNum" sz="quarter" idx="12"/>
          </p:nvPr>
        </p:nvSpPr>
        <p:spPr>
          <a:xfrm>
            <a:off x="1065213" y="6019801"/>
            <a:ext cx="762000" cy="228600"/>
          </a:xfrm>
        </p:spPr>
        <p:txBody>
          <a:bodyPr rtlCol="0"/>
          <a:lstStyle>
            <a:lvl1pPr algn="l" rtl="0">
              <a:defRPr/>
            </a:lvl1pPr>
          </a:lstStyle>
          <a:p>
            <a:pPr rtl="0"/>
            <a:fld id="{022B156B-59AE-415F-B24B-8756D48BB977}" type="slidenum">
              <a:rPr lang="hr-HR" smtClean="0"/>
              <a:pPr/>
              <a:t>‹#›</a:t>
            </a:fld>
            <a:endParaRPr lang="hr-HR" dirty="0"/>
          </a:p>
        </p:txBody>
      </p:sp>
      <p:sp>
        <p:nvSpPr>
          <p:cNvPr id="6" name="Rezervirano mjesto za podnožje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hr-HR" dirty="0"/>
          </a:p>
        </p:txBody>
      </p:sp>
      <p:sp>
        <p:nvSpPr>
          <p:cNvPr id="5" name="Rezervirano mjesto za datum 4"/>
          <p:cNvSpPr>
            <a:spLocks noGrp="1"/>
          </p:cNvSpPr>
          <p:nvPr>
            <p:ph type="dt" sz="half" idx="10"/>
          </p:nvPr>
        </p:nvSpPr>
        <p:spPr>
          <a:xfrm>
            <a:off x="8075611" y="6019801"/>
            <a:ext cx="1396260" cy="228600"/>
          </a:xfrm>
        </p:spPr>
        <p:txBody>
          <a:bodyPr rtlCol="0"/>
          <a:lstStyle>
            <a:lvl1pPr>
              <a:defRPr/>
            </a:lvl1pPr>
          </a:lstStyle>
          <a:p>
            <a:fld id="{2765FE14-8FEB-4FB7-96F3-248DCACF1460}" type="datetime1">
              <a:rPr lang="hr-HR" smtClean="0"/>
              <a:pPr/>
              <a:t>31.1.2020.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239762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7492891" y="1330347"/>
            <a:ext cx="3840480" cy="2103120"/>
          </a:xfrm>
        </p:spPr>
        <p:txBody>
          <a:bodyPr rtlCol="0" anchor="b">
            <a:normAutofit/>
          </a:bodyPr>
          <a:lstStyle>
            <a:lvl1pPr algn="l" rtl="0">
              <a:defRPr sz="3600"/>
            </a:lvl1pPr>
          </a:lstStyle>
          <a:p>
            <a:pPr rtl="0"/>
            <a:r>
              <a:rPr lang="hr-HR" smtClean="0"/>
              <a:t>Uredite stil naslova matrice</a:t>
            </a:r>
            <a:endParaRPr lang="hr-HR" dirty="0"/>
          </a:p>
        </p:txBody>
      </p:sp>
      <p:grpSp>
        <p:nvGrpSpPr>
          <p:cNvPr id="8" name="Grupa 7"/>
          <p:cNvGrpSpPr/>
          <p:nvPr/>
        </p:nvGrpSpPr>
        <p:grpSpPr>
          <a:xfrm>
            <a:off x="595546" y="781398"/>
            <a:ext cx="6433398" cy="5053665"/>
            <a:chOff x="5162444" y="781398"/>
            <a:chExt cx="6433398" cy="5053665"/>
          </a:xfrm>
        </p:grpSpPr>
        <p:sp>
          <p:nvSpPr>
            <p:cNvPr id="9" name="Prostoručni oblik 42"/>
            <p:cNvSpPr>
              <a:spLocks/>
            </p:cNvSpPr>
            <p:nvPr/>
          </p:nvSpPr>
          <p:spPr bwMode="auto">
            <a:xfrm rot="16200000" flipV="1">
              <a:off x="3342557" y="3275021"/>
              <a:ext cx="3827994" cy="17568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10" name="Prostoručni oblik 43"/>
            <p:cNvSpPr>
              <a:spLocks/>
            </p:cNvSpPr>
            <p:nvPr/>
          </p:nvSpPr>
          <p:spPr bwMode="auto">
            <a:xfrm rot="16200000" flipV="1">
              <a:off x="9565728" y="3299447"/>
              <a:ext cx="3836876" cy="17568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grpSp>
          <p:nvGrpSpPr>
            <p:cNvPr id="11" name="Grupa 10"/>
            <p:cNvGrpSpPr/>
            <p:nvPr/>
          </p:nvGrpSpPr>
          <p:grpSpPr>
            <a:xfrm>
              <a:off x="5814205" y="859113"/>
              <a:ext cx="5129146" cy="4880471"/>
              <a:chOff x="7856559" y="859113"/>
              <a:chExt cx="3086791" cy="4880471"/>
            </a:xfrm>
          </p:grpSpPr>
          <p:sp>
            <p:nvSpPr>
              <p:cNvPr id="20" name="Prostoručni oblik 41"/>
              <p:cNvSpPr>
                <a:spLocks/>
              </p:cNvSpPr>
              <p:nvPr/>
            </p:nvSpPr>
            <p:spPr bwMode="auto">
              <a:xfrm rot="16200000" flipV="1">
                <a:off x="9392183" y="4188416"/>
                <a:ext cx="15544" cy="3086791"/>
              </a:xfrm>
              <a:custGeom>
                <a:avLst/>
                <a:gdLst>
                  <a:gd name="T0" fmla="*/ 3 w 5"/>
                  <a:gd name="T1" fmla="*/ 0 h 868"/>
                  <a:gd name="T2" fmla="*/ 4 w 5"/>
                  <a:gd name="T3" fmla="*/ 217 h 868"/>
                  <a:gd name="T4" fmla="*/ 3 w 5"/>
                  <a:gd name="T5" fmla="*/ 326 h 868"/>
                  <a:gd name="T6" fmla="*/ 4 w 5"/>
                  <a:gd name="T7" fmla="*/ 434 h 868"/>
                  <a:gd name="T8" fmla="*/ 4 w 5"/>
                  <a:gd name="T9" fmla="*/ 651 h 868"/>
                  <a:gd name="T10" fmla="*/ 4 w 5"/>
                  <a:gd name="T11" fmla="*/ 760 h 868"/>
                  <a:gd name="T12" fmla="*/ 3 w 5"/>
                  <a:gd name="T13" fmla="*/ 868 h 868"/>
                  <a:gd name="T14" fmla="*/ 2 w 5"/>
                  <a:gd name="T15" fmla="*/ 868 h 868"/>
                  <a:gd name="T16" fmla="*/ 1 w 5"/>
                  <a:gd name="T17" fmla="*/ 760 h 868"/>
                  <a:gd name="T18" fmla="*/ 0 w 5"/>
                  <a:gd name="T19" fmla="*/ 651 h 868"/>
                  <a:gd name="T20" fmla="*/ 1 w 5"/>
                  <a:gd name="T21" fmla="*/ 434 h 868"/>
                  <a:gd name="T22" fmla="*/ 2 w 5"/>
                  <a:gd name="T23" fmla="*/ 326 h 868"/>
                  <a:gd name="T24" fmla="*/ 1 w 5"/>
                  <a:gd name="T25" fmla="*/ 217 h 868"/>
                  <a:gd name="T26" fmla="*/ 2 w 5"/>
                  <a:gd name="T27" fmla="*/ 0 h 868"/>
                  <a:gd name="T28" fmla="*/ 3 w 5"/>
                  <a:gd name="T29" fmla="*/ 0 h 8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5" h="868">
                    <a:moveTo>
                      <a:pt x="3" y="0"/>
                    </a:moveTo>
                    <a:cubicBezTo>
                      <a:pt x="4" y="73"/>
                      <a:pt x="4" y="145"/>
                      <a:pt x="4" y="217"/>
                    </a:cubicBezTo>
                    <a:cubicBezTo>
                      <a:pt x="4" y="253"/>
                      <a:pt x="3" y="290"/>
                      <a:pt x="3" y="326"/>
                    </a:cubicBezTo>
                    <a:cubicBezTo>
                      <a:pt x="3" y="362"/>
                      <a:pt x="3" y="398"/>
                      <a:pt x="4" y="434"/>
                    </a:cubicBezTo>
                    <a:cubicBezTo>
                      <a:pt x="4" y="507"/>
                      <a:pt x="5" y="579"/>
                      <a:pt x="4" y="651"/>
                    </a:cubicBezTo>
                    <a:cubicBezTo>
                      <a:pt x="5" y="687"/>
                      <a:pt x="4" y="724"/>
                      <a:pt x="4" y="760"/>
                    </a:cubicBezTo>
                    <a:cubicBezTo>
                      <a:pt x="4" y="796"/>
                      <a:pt x="3" y="832"/>
                      <a:pt x="3" y="868"/>
                    </a:cubicBezTo>
                    <a:cubicBezTo>
                      <a:pt x="2" y="868"/>
                      <a:pt x="2" y="868"/>
                      <a:pt x="2" y="868"/>
                    </a:cubicBezTo>
                    <a:cubicBezTo>
                      <a:pt x="2" y="832"/>
                      <a:pt x="1" y="796"/>
                      <a:pt x="1" y="760"/>
                    </a:cubicBezTo>
                    <a:cubicBezTo>
                      <a:pt x="1" y="724"/>
                      <a:pt x="0" y="687"/>
                      <a:pt x="0" y="651"/>
                    </a:cubicBezTo>
                    <a:cubicBezTo>
                      <a:pt x="0" y="579"/>
                      <a:pt x="1" y="507"/>
                      <a:pt x="1" y="434"/>
                    </a:cubicBezTo>
                    <a:cubicBezTo>
                      <a:pt x="2" y="398"/>
                      <a:pt x="2" y="362"/>
                      <a:pt x="2" y="326"/>
                    </a:cubicBezTo>
                    <a:cubicBezTo>
                      <a:pt x="2" y="290"/>
                      <a:pt x="1" y="253"/>
                      <a:pt x="1" y="217"/>
                    </a:cubicBezTo>
                    <a:cubicBezTo>
                      <a:pt x="0" y="145"/>
                      <a:pt x="1" y="73"/>
                      <a:pt x="2" y="0"/>
                    </a:cubicBezTo>
                    <a:lnTo>
                      <a:pt x="3" y="0"/>
                    </a:lnTo>
                    <a:close/>
                  </a:path>
                </a:pathLst>
              </a:custGeom>
              <a:solidFill>
                <a:schemeClr val="tx1">
                  <a:lumMod val="5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hr-HR" dirty="0"/>
              </a:p>
            </p:txBody>
          </p:sp>
          <p:sp>
            <p:nvSpPr>
              <p:cNvPr id="21" name="Prostoručni oblik 44"/>
              <p:cNvSpPr>
                <a:spLocks/>
              </p:cNvSpPr>
              <p:nvPr/>
            </p:nvSpPr>
            <p:spPr bwMode="auto">
              <a:xfrm rot="16200000" flipV="1">
                <a:off x="9366943" y="-651271"/>
                <a:ext cx="13322" cy="3034090"/>
              </a:xfrm>
              <a:custGeom>
                <a:avLst/>
                <a:gdLst>
                  <a:gd name="T0" fmla="*/ 2 w 4"/>
                  <a:gd name="T1" fmla="*/ 853 h 853"/>
                  <a:gd name="T2" fmla="*/ 0 w 4"/>
                  <a:gd name="T3" fmla="*/ 640 h 853"/>
                  <a:gd name="T4" fmla="*/ 1 w 4"/>
                  <a:gd name="T5" fmla="*/ 533 h 853"/>
                  <a:gd name="T6" fmla="*/ 1 w 4"/>
                  <a:gd name="T7" fmla="*/ 427 h 853"/>
                  <a:gd name="T8" fmla="*/ 0 w 4"/>
                  <a:gd name="T9" fmla="*/ 213 h 853"/>
                  <a:gd name="T10" fmla="*/ 0 w 4"/>
                  <a:gd name="T11" fmla="*/ 107 h 853"/>
                  <a:gd name="T12" fmla="*/ 2 w 4"/>
                  <a:gd name="T13" fmla="*/ 0 h 853"/>
                  <a:gd name="T14" fmla="*/ 2 w 4"/>
                  <a:gd name="T15" fmla="*/ 0 h 853"/>
                  <a:gd name="T16" fmla="*/ 3 w 4"/>
                  <a:gd name="T17" fmla="*/ 107 h 853"/>
                  <a:gd name="T18" fmla="*/ 4 w 4"/>
                  <a:gd name="T19" fmla="*/ 213 h 853"/>
                  <a:gd name="T20" fmla="*/ 3 w 4"/>
                  <a:gd name="T21" fmla="*/ 427 h 853"/>
                  <a:gd name="T22" fmla="*/ 2 w 4"/>
                  <a:gd name="T23" fmla="*/ 533 h 853"/>
                  <a:gd name="T24" fmla="*/ 3 w 4"/>
                  <a:gd name="T25" fmla="*/ 640 h 853"/>
                  <a:gd name="T26" fmla="*/ 2 w 4"/>
                  <a:gd name="T27" fmla="*/ 853 h 8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" h="853">
                    <a:moveTo>
                      <a:pt x="2" y="853"/>
                    </a:moveTo>
                    <a:cubicBezTo>
                      <a:pt x="0" y="782"/>
                      <a:pt x="0" y="711"/>
                      <a:pt x="0" y="640"/>
                    </a:cubicBezTo>
                    <a:cubicBezTo>
                      <a:pt x="0" y="604"/>
                      <a:pt x="1" y="569"/>
                      <a:pt x="1" y="533"/>
                    </a:cubicBezTo>
                    <a:cubicBezTo>
                      <a:pt x="1" y="498"/>
                      <a:pt x="1" y="462"/>
                      <a:pt x="1" y="427"/>
                    </a:cubicBezTo>
                    <a:cubicBezTo>
                      <a:pt x="0" y="356"/>
                      <a:pt x="0" y="284"/>
                      <a:pt x="0" y="213"/>
                    </a:cubicBezTo>
                    <a:cubicBezTo>
                      <a:pt x="0" y="178"/>
                      <a:pt x="0" y="142"/>
                      <a:pt x="0" y="107"/>
                    </a:cubicBezTo>
                    <a:cubicBezTo>
                      <a:pt x="1" y="71"/>
                      <a:pt x="1" y="36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3" y="36"/>
                      <a:pt x="3" y="71"/>
                      <a:pt x="3" y="107"/>
                    </a:cubicBezTo>
                    <a:cubicBezTo>
                      <a:pt x="4" y="142"/>
                      <a:pt x="4" y="178"/>
                      <a:pt x="4" y="213"/>
                    </a:cubicBezTo>
                    <a:cubicBezTo>
                      <a:pt x="4" y="284"/>
                      <a:pt x="3" y="356"/>
                      <a:pt x="3" y="427"/>
                    </a:cubicBezTo>
                    <a:cubicBezTo>
                      <a:pt x="3" y="462"/>
                      <a:pt x="2" y="498"/>
                      <a:pt x="2" y="533"/>
                    </a:cubicBezTo>
                    <a:cubicBezTo>
                      <a:pt x="3" y="569"/>
                      <a:pt x="3" y="604"/>
                      <a:pt x="3" y="640"/>
                    </a:cubicBezTo>
                    <a:cubicBezTo>
                      <a:pt x="4" y="711"/>
                      <a:pt x="3" y="782"/>
                      <a:pt x="2" y="853"/>
                    </a:cubicBezTo>
                    <a:close/>
                  </a:path>
                </a:pathLst>
              </a:custGeom>
              <a:solidFill>
                <a:schemeClr val="tx1">
                  <a:lumMod val="5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hr-HR" dirty="0"/>
              </a:p>
            </p:txBody>
          </p:sp>
        </p:grpSp>
        <p:sp>
          <p:nvSpPr>
            <p:cNvPr id="12" name="Prostoručni oblik 45"/>
            <p:cNvSpPr>
              <a:spLocks noEditPoints="1"/>
            </p:cNvSpPr>
            <p:nvPr/>
          </p:nvSpPr>
          <p:spPr bwMode="auto">
            <a:xfrm rot="16200000" flipV="1">
              <a:off x="5186001" y="5323012"/>
              <a:ext cx="477390" cy="524504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13" name="Prostoručni oblik 46"/>
            <p:cNvSpPr>
              <a:spLocks noEditPoints="1"/>
            </p:cNvSpPr>
            <p:nvPr/>
          </p:nvSpPr>
          <p:spPr bwMode="auto">
            <a:xfrm rot="16200000" flipV="1">
              <a:off x="5197295" y="5324846"/>
              <a:ext cx="477390" cy="511956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14" name="Prostoručni oblik 47"/>
            <p:cNvSpPr>
              <a:spLocks noEditPoints="1"/>
            </p:cNvSpPr>
            <p:nvPr/>
          </p:nvSpPr>
          <p:spPr bwMode="auto">
            <a:xfrm rot="16200000" flipV="1">
              <a:off x="11076843" y="5321082"/>
              <a:ext cx="508476" cy="519485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15" name="Prostoručni oblik 48"/>
            <p:cNvSpPr>
              <a:spLocks noEditPoints="1"/>
            </p:cNvSpPr>
            <p:nvPr/>
          </p:nvSpPr>
          <p:spPr bwMode="auto">
            <a:xfrm rot="16200000" flipV="1">
              <a:off x="11093207" y="5321324"/>
              <a:ext cx="470728" cy="534543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16" name="Prostoručni oblik 49"/>
            <p:cNvSpPr>
              <a:spLocks noEditPoints="1"/>
            </p:cNvSpPr>
            <p:nvPr/>
          </p:nvSpPr>
          <p:spPr bwMode="auto">
            <a:xfrm rot="16200000" flipV="1">
              <a:off x="11051654" y="771453"/>
              <a:ext cx="468508" cy="519485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17" name="Prostoručni oblik 50"/>
            <p:cNvSpPr>
              <a:spLocks noEditPoints="1"/>
            </p:cNvSpPr>
            <p:nvPr/>
          </p:nvSpPr>
          <p:spPr bwMode="auto">
            <a:xfrm rot="16200000" flipV="1">
              <a:off x="11044126" y="786511"/>
              <a:ext cx="468508" cy="489370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18" name="Prostoručni oblik 51"/>
            <p:cNvSpPr>
              <a:spLocks noEditPoints="1"/>
            </p:cNvSpPr>
            <p:nvPr/>
          </p:nvSpPr>
          <p:spPr bwMode="auto">
            <a:xfrm rot="16200000" flipV="1">
              <a:off x="5232723" y="721157"/>
              <a:ext cx="424100" cy="544581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19" name="Prostoručni oblik 52"/>
            <p:cNvSpPr>
              <a:spLocks noEditPoints="1"/>
            </p:cNvSpPr>
            <p:nvPr/>
          </p:nvSpPr>
          <p:spPr bwMode="auto">
            <a:xfrm rot="16200000" flipV="1">
              <a:off x="5241796" y="749729"/>
              <a:ext cx="428541" cy="491879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</p:grpSp>
      <p:sp>
        <p:nvSpPr>
          <p:cNvPr id="3" name="Rezervirano mjesto za sliku 2" descr="Prazno rezervirano mjesto za dodavanje slike. Kliknite rezervirano mjesto i odaberite sliku koju želite dodati."/>
          <p:cNvSpPr>
            <a:spLocks noGrp="1"/>
          </p:cNvSpPr>
          <p:nvPr>
            <p:ph type="pic" idx="1"/>
          </p:nvPr>
        </p:nvSpPr>
        <p:spPr>
          <a:xfrm>
            <a:off x="836613" y="1031195"/>
            <a:ext cx="5943600" cy="4572000"/>
          </a:xfrm>
          <a:solidFill>
            <a:schemeClr val="accent2">
              <a:lumMod val="40000"/>
              <a:lumOff val="60000"/>
            </a:schemeClr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l" rtl="0">
              <a:buNone/>
              <a:defRPr sz="3200"/>
            </a:lvl1pPr>
            <a:lvl2pPr marL="457200" indent="0" algn="l" rtl="0">
              <a:buNone/>
              <a:defRPr sz="2800"/>
            </a:lvl2pPr>
            <a:lvl3pPr marL="914400" indent="0" algn="l" rtl="0">
              <a:buNone/>
              <a:defRPr sz="2400"/>
            </a:lvl3pPr>
            <a:lvl4pPr marL="1371600" indent="0" algn="l" rtl="0">
              <a:buNone/>
              <a:defRPr sz="2000"/>
            </a:lvl4pPr>
            <a:lvl5pPr marL="1828800" indent="0" algn="l" rtl="0">
              <a:buNone/>
              <a:defRPr sz="2000"/>
            </a:lvl5pPr>
            <a:lvl6pPr marL="2286000" indent="0" algn="l" rtl="0">
              <a:buNone/>
              <a:defRPr sz="2000"/>
            </a:lvl6pPr>
            <a:lvl7pPr marL="2743200" indent="0" algn="l" rtl="0">
              <a:buNone/>
              <a:defRPr sz="2000"/>
            </a:lvl7pPr>
            <a:lvl8pPr marL="3200400" indent="0" algn="l" rtl="0">
              <a:buNone/>
              <a:defRPr sz="2000"/>
            </a:lvl8pPr>
            <a:lvl9pPr marL="3657600" indent="0" algn="l" rtl="0">
              <a:buNone/>
              <a:defRPr sz="2000"/>
            </a:lvl9pPr>
          </a:lstStyle>
          <a:p>
            <a:pPr rtl="0"/>
            <a:r>
              <a:rPr lang="hr-HR" smtClean="0"/>
              <a:t>Kliknite ikonu da biste dodali  sliku</a:t>
            </a:r>
            <a:endParaRPr lang="hr-HR" dirty="0"/>
          </a:p>
        </p:txBody>
      </p:sp>
      <p:sp>
        <p:nvSpPr>
          <p:cNvPr id="4" name="Rezervirano mjesto za tekst 3"/>
          <p:cNvSpPr>
            <a:spLocks noGrp="1"/>
          </p:cNvSpPr>
          <p:nvPr>
            <p:ph type="body" sz="half" idx="2"/>
          </p:nvPr>
        </p:nvSpPr>
        <p:spPr>
          <a:xfrm>
            <a:off x="7492891" y="3555521"/>
            <a:ext cx="3840480" cy="2168517"/>
          </a:xfrm>
        </p:spPr>
        <p:txBody>
          <a:bodyPr rtlCol="0">
            <a:normAutofit/>
          </a:bodyPr>
          <a:lstStyle>
            <a:lvl1pPr marL="0" indent="0" algn="l" rtl="0">
              <a:buNone/>
              <a:defRPr sz="18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hr-HR" smtClean="0"/>
              <a:t>Uredite stilove teksta matrice</a:t>
            </a:r>
          </a:p>
        </p:txBody>
      </p:sp>
      <p:sp>
        <p:nvSpPr>
          <p:cNvPr id="7" name="Rezervirano mjesto za broj slajda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 lang="hr-HR" smtClean="0"/>
              <a:t>‹#›</a:t>
            </a:fld>
            <a:endParaRPr lang="hr-HR" dirty="0"/>
          </a:p>
        </p:txBody>
      </p:sp>
      <p:sp>
        <p:nvSpPr>
          <p:cNvPr id="6" name="Rezervirano mjesto za podnožje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hr-HR" dirty="0"/>
          </a:p>
        </p:txBody>
      </p:sp>
      <p:sp>
        <p:nvSpPr>
          <p:cNvPr id="5" name="Rezervirano mjesto za datum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A5349938-8776-4BAB-91A7-F7F59A04B4A7}" type="datetime1">
              <a:rPr lang="hr-HR" smtClean="0"/>
              <a:pPr/>
              <a:t>31.1.2020.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659575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hr-HR" smtClean="0"/>
              <a:t>Uredite stil naslova matrice</a:t>
            </a:r>
            <a:endParaRPr lang="hr-HR" dirty="0"/>
          </a:p>
        </p:txBody>
      </p:sp>
      <p:sp>
        <p:nvSpPr>
          <p:cNvPr id="3" name="Okomiti tekst s rezerviranim mjestom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/>
          <a:p>
            <a:pPr lvl="0" rtl="0"/>
            <a:r>
              <a:rPr lang="hr-HR" smtClean="0"/>
              <a:t>Uredite stilove teksta matrice</a:t>
            </a:r>
          </a:p>
          <a:p>
            <a:pPr lvl="1" rtl="0"/>
            <a:r>
              <a:rPr lang="hr-HR" smtClean="0"/>
              <a:t>Druga razina</a:t>
            </a:r>
          </a:p>
          <a:p>
            <a:pPr lvl="2" rtl="0"/>
            <a:r>
              <a:rPr lang="hr-HR" smtClean="0"/>
              <a:t>Treća razina</a:t>
            </a:r>
          </a:p>
          <a:p>
            <a:pPr lvl="3" rtl="0"/>
            <a:r>
              <a:rPr lang="hr-HR" smtClean="0"/>
              <a:t>Četvrta razina</a:t>
            </a:r>
          </a:p>
          <a:p>
            <a:pPr lvl="4" rtl="0"/>
            <a:r>
              <a:rPr lang="hr-HR" smtClean="0"/>
              <a:t>Peta razina</a:t>
            </a:r>
            <a:endParaRPr lang="hr-HR" dirty="0"/>
          </a:p>
        </p:txBody>
      </p:sp>
      <p:sp>
        <p:nvSpPr>
          <p:cNvPr id="6" name="Rezervirano mjesto za broj slajd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 lang="hr-HR" smtClean="0"/>
              <a:t>‹#›</a:t>
            </a:fld>
            <a:endParaRPr lang="hr-HR" dirty="0"/>
          </a:p>
        </p:txBody>
      </p:sp>
      <p:sp>
        <p:nvSpPr>
          <p:cNvPr id="5" name="Rezervirano mjesto za podnožje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hr-HR" dirty="0"/>
          </a:p>
        </p:txBody>
      </p:sp>
      <p:sp>
        <p:nvSpPr>
          <p:cNvPr id="4" name="Rezervirano mjesto za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DF81702F-4116-4F57-94B5-8524C41F8484}" type="datetime1">
              <a:rPr lang="hr-HR" smtClean="0"/>
              <a:pPr/>
              <a:t>31.1.2020.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447936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/>
          <p:cNvSpPr>
            <a:spLocks noGrp="1"/>
          </p:cNvSpPr>
          <p:nvPr>
            <p:ph type="title" orient="vert"/>
          </p:nvPr>
        </p:nvSpPr>
        <p:spPr>
          <a:xfrm>
            <a:off x="9624268" y="304800"/>
            <a:ext cx="1729531" cy="5676900"/>
          </a:xfrm>
        </p:spPr>
        <p:txBody>
          <a:bodyPr vert="eaVert" rtlCol="0"/>
          <a:lstStyle/>
          <a:p>
            <a:pPr rtl="0"/>
            <a:r>
              <a:rPr lang="hr-HR" smtClean="0"/>
              <a:t>Uredite stil naslova matrice</a:t>
            </a:r>
            <a:endParaRPr lang="hr-HR" dirty="0"/>
          </a:p>
        </p:txBody>
      </p:sp>
      <p:sp>
        <p:nvSpPr>
          <p:cNvPr id="3" name="Okomiti tekst s rezerviranim mjestom 2"/>
          <p:cNvSpPr>
            <a:spLocks noGrp="1"/>
          </p:cNvSpPr>
          <p:nvPr>
            <p:ph type="body" orient="vert" idx="1"/>
          </p:nvPr>
        </p:nvSpPr>
        <p:spPr>
          <a:xfrm>
            <a:off x="838199" y="304800"/>
            <a:ext cx="8633671" cy="5676900"/>
          </a:xfrm>
        </p:spPr>
        <p:txBody>
          <a:bodyPr vert="eaVert" rtlCol="0"/>
          <a:lstStyle/>
          <a:p>
            <a:pPr lvl="0" rtl="0"/>
            <a:r>
              <a:rPr lang="hr-HR" smtClean="0"/>
              <a:t>Uredite stilove teksta matrice</a:t>
            </a:r>
          </a:p>
          <a:p>
            <a:pPr lvl="1" rtl="0"/>
            <a:r>
              <a:rPr lang="hr-HR" smtClean="0"/>
              <a:t>Druga razina</a:t>
            </a:r>
          </a:p>
          <a:p>
            <a:pPr lvl="2" rtl="0"/>
            <a:r>
              <a:rPr lang="hr-HR" smtClean="0"/>
              <a:t>Treća razina</a:t>
            </a:r>
          </a:p>
          <a:p>
            <a:pPr lvl="3" rtl="0"/>
            <a:r>
              <a:rPr lang="hr-HR" smtClean="0"/>
              <a:t>Četvrta razina</a:t>
            </a:r>
          </a:p>
          <a:p>
            <a:pPr lvl="4" rtl="0"/>
            <a:r>
              <a:rPr lang="hr-HR" smtClean="0"/>
              <a:t>Peta razina</a:t>
            </a:r>
            <a:endParaRPr lang="hr-HR" dirty="0"/>
          </a:p>
        </p:txBody>
      </p:sp>
      <p:sp>
        <p:nvSpPr>
          <p:cNvPr id="6" name="Rezervirano mjesto za broj slajd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 lang="hr-HR" smtClean="0"/>
              <a:t>‹#›</a:t>
            </a:fld>
            <a:endParaRPr lang="hr-HR" dirty="0"/>
          </a:p>
        </p:txBody>
      </p:sp>
      <p:sp>
        <p:nvSpPr>
          <p:cNvPr id="5" name="Rezervirano mjesto za podnožje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hr-HR" dirty="0"/>
          </a:p>
        </p:txBody>
      </p:sp>
      <p:sp>
        <p:nvSpPr>
          <p:cNvPr id="4" name="Rezervirano mjesto za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3499DDC8-0C0D-408C-A278-3E5E49FCE68C}" type="datetime1">
              <a:rPr lang="hr-HR" smtClean="0"/>
              <a:pPr/>
              <a:t>31.1.2020.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4205803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2E57653-3E58-4892-A7ED-712530ACC680}" type="slidenum">
              <a:rPr kumimoji="0" lang="en-US" smtClean="0"/>
              <a:pPr/>
              <a:t>‹#›</a:t>
            </a:fld>
            <a:endParaRPr kumimoji="0" lang="en-US" dirty="0"/>
          </a:p>
        </p:txBody>
      </p:sp>
      <p:sp>
        <p:nvSpPr>
          <p:cNvPr id="10" name="Subtitle 2"/>
          <p:cNvSpPr txBox="1">
            <a:spLocks/>
          </p:cNvSpPr>
          <p:nvPr userDrawn="1"/>
        </p:nvSpPr>
        <p:spPr>
          <a:xfrm>
            <a:off x="719401" y="5816750"/>
            <a:ext cx="3004495" cy="440432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Courier New" pitchFamily="49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Courier New" pitchFamily="49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Courier New" pitchFamily="49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Courier New" pitchFamily="49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9pPr>
          </a:lstStyle>
          <a:p>
            <a:r>
              <a:rPr lang="hr-HR" sz="2400" dirty="0">
                <a:solidFill>
                  <a:schemeClr val="tx2"/>
                </a:solidFill>
              </a:rPr>
              <a:t>www.rif.hr</a:t>
            </a:r>
            <a:endParaRPr lang="en-US" sz="2400" dirty="0">
              <a:solidFill>
                <a:schemeClr val="tx2"/>
              </a:solidFill>
            </a:endParaRPr>
          </a:p>
        </p:txBody>
      </p:sp>
      <p:sp>
        <p:nvSpPr>
          <p:cNvPr id="9" name="Rezervirano mjesto datuma 3"/>
          <p:cNvSpPr>
            <a:spLocks noGrp="1"/>
          </p:cNvSpPr>
          <p:nvPr>
            <p:ph type="dt" sz="half" idx="2"/>
          </p:nvPr>
        </p:nvSpPr>
        <p:spPr>
          <a:xfrm>
            <a:off x="10800523" y="6492876"/>
            <a:ext cx="139147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 dirty="0"/>
          </a:p>
        </p:txBody>
      </p:sp>
      <p:pic>
        <p:nvPicPr>
          <p:cNvPr id="2" name="Slika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7614" y="620688"/>
            <a:ext cx="7671633" cy="2286000"/>
          </a:xfrm>
          <a:prstGeom prst="rect">
            <a:avLst/>
          </a:prstGeom>
        </p:spPr>
      </p:pic>
      <p:pic>
        <p:nvPicPr>
          <p:cNvPr id="3" name="Slika 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261" y="3501009"/>
            <a:ext cx="3238777" cy="2200287"/>
          </a:xfrm>
          <a:prstGeom prst="rect">
            <a:avLst/>
          </a:prstGeom>
        </p:spPr>
      </p:pic>
      <p:pic>
        <p:nvPicPr>
          <p:cNvPr id="12" name="Slika 11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9548" y="586837"/>
            <a:ext cx="1824203" cy="25347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85314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5000"/>
    </mc:Choice>
    <mc:Fallback xmlns="">
      <p:transition advClick="0" advTm="500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hr-HR" smtClean="0"/>
              <a:t>Uredite stil naslova matrice</a:t>
            </a:r>
            <a:endParaRPr lang="hr-HR" dirty="0"/>
          </a:p>
        </p:txBody>
      </p:sp>
      <p:sp>
        <p:nvSpPr>
          <p:cNvPr id="3" name="Rezervirano mjesto za sadržaj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hr-HR" smtClean="0"/>
              <a:t>Uredite stilove teksta matrice</a:t>
            </a:r>
          </a:p>
          <a:p>
            <a:pPr lvl="1" rtl="0"/>
            <a:r>
              <a:rPr lang="hr-HR" smtClean="0"/>
              <a:t>Druga razina</a:t>
            </a:r>
          </a:p>
          <a:p>
            <a:pPr lvl="2" rtl="0"/>
            <a:r>
              <a:rPr lang="hr-HR" smtClean="0"/>
              <a:t>Treća razina</a:t>
            </a:r>
          </a:p>
          <a:p>
            <a:pPr lvl="3" rtl="0"/>
            <a:r>
              <a:rPr lang="hr-HR" smtClean="0"/>
              <a:t>Četvrta razina</a:t>
            </a:r>
          </a:p>
          <a:p>
            <a:pPr lvl="4" rtl="0"/>
            <a:r>
              <a:rPr lang="hr-HR" smtClean="0"/>
              <a:t>Peta razina</a:t>
            </a:r>
            <a:endParaRPr lang="hr-HR" dirty="0"/>
          </a:p>
        </p:txBody>
      </p:sp>
      <p:sp>
        <p:nvSpPr>
          <p:cNvPr id="6" name="Rezervirano mjesto za broj slajd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 lang="hr-HR" smtClean="0"/>
              <a:t>‹#›</a:t>
            </a:fld>
            <a:endParaRPr lang="hr-HR" dirty="0"/>
          </a:p>
        </p:txBody>
      </p:sp>
      <p:sp>
        <p:nvSpPr>
          <p:cNvPr id="5" name="Rezervirano mjesto za podnožje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hr-HR" dirty="0"/>
          </a:p>
        </p:txBody>
      </p:sp>
      <p:sp>
        <p:nvSpPr>
          <p:cNvPr id="4" name="Rezervirano mjesto za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67BA255B-A5F4-40BB-BC25-5E81185CD54E}" type="datetime1">
              <a:rPr lang="hr-HR" smtClean="0"/>
              <a:pPr/>
              <a:t>31.1.2020.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39630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sekcij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265613" y="1828800"/>
            <a:ext cx="6858002" cy="1828800"/>
          </a:xfrm>
        </p:spPr>
        <p:txBody>
          <a:bodyPr rtlCol="0" anchor="b">
            <a:normAutofit/>
          </a:bodyPr>
          <a:lstStyle>
            <a:lvl1pPr algn="l" rtl="0">
              <a:defRPr sz="4400"/>
            </a:lvl1pPr>
          </a:lstStyle>
          <a:p>
            <a:pPr rtl="0"/>
            <a:r>
              <a:rPr lang="hr-HR" smtClean="0"/>
              <a:t>Uredite stil naslova matrice</a:t>
            </a:r>
            <a:endParaRPr lang="hr-HR" dirty="0"/>
          </a:p>
        </p:txBody>
      </p:sp>
      <p:sp>
        <p:nvSpPr>
          <p:cNvPr id="3" name="Rezervirano mjesto za tekst 2"/>
          <p:cNvSpPr>
            <a:spLocks noGrp="1"/>
          </p:cNvSpPr>
          <p:nvPr>
            <p:ph type="body" idx="1"/>
          </p:nvPr>
        </p:nvSpPr>
        <p:spPr>
          <a:xfrm>
            <a:off x="4265610" y="3733800"/>
            <a:ext cx="6858002" cy="914400"/>
          </a:xfrm>
        </p:spPr>
        <p:txBody>
          <a:bodyPr rtlCol="0"/>
          <a:lstStyle>
            <a:lvl1pPr marL="0" indent="0" algn="l" rtl="0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 algn="l" rtl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l" rtl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hr-HR" smtClean="0"/>
              <a:t>Uredite stilove teksta matrice</a:t>
            </a:r>
          </a:p>
        </p:txBody>
      </p:sp>
    </p:spTree>
    <p:extLst>
      <p:ext uri="{BB962C8B-B14F-4D97-AF65-F5344CB8AC3E}">
        <p14:creationId xmlns:p14="http://schemas.microsoft.com/office/powerpoint/2010/main" val="1229257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hr-HR" smtClean="0"/>
              <a:t>Uredite stil naslova matrice</a:t>
            </a:r>
            <a:endParaRPr lang="hr-HR" dirty="0"/>
          </a:p>
        </p:txBody>
      </p:sp>
      <p:sp>
        <p:nvSpPr>
          <p:cNvPr id="3" name="Rezervirano mjesto za sadržaj 2"/>
          <p:cNvSpPr>
            <a:spLocks noGrp="1"/>
          </p:cNvSpPr>
          <p:nvPr>
            <p:ph sz="half" idx="1"/>
          </p:nvPr>
        </p:nvSpPr>
        <p:spPr>
          <a:xfrm>
            <a:off x="1065212" y="1825625"/>
            <a:ext cx="4954588" cy="4187952"/>
          </a:xfrm>
        </p:spPr>
        <p:txBody>
          <a:bodyPr rtlCol="0"/>
          <a:lstStyle/>
          <a:p>
            <a:pPr lvl="0" rtl="0"/>
            <a:r>
              <a:rPr lang="hr-HR" smtClean="0"/>
              <a:t>Uredite stilove teksta matrice</a:t>
            </a:r>
          </a:p>
          <a:p>
            <a:pPr lvl="1" rtl="0"/>
            <a:r>
              <a:rPr lang="hr-HR" smtClean="0"/>
              <a:t>Druga razina</a:t>
            </a:r>
          </a:p>
          <a:p>
            <a:pPr lvl="2" rtl="0"/>
            <a:r>
              <a:rPr lang="hr-HR" smtClean="0"/>
              <a:t>Treća razina</a:t>
            </a:r>
          </a:p>
          <a:p>
            <a:pPr lvl="3" rtl="0"/>
            <a:r>
              <a:rPr lang="hr-HR" smtClean="0"/>
              <a:t>Četvrta razina</a:t>
            </a:r>
          </a:p>
          <a:p>
            <a:pPr lvl="4" rtl="0"/>
            <a:r>
              <a:rPr lang="hr-HR" smtClean="0"/>
              <a:t>Peta razina</a:t>
            </a:r>
            <a:endParaRPr lang="hr-HR" dirty="0"/>
          </a:p>
        </p:txBody>
      </p:sp>
      <p:sp>
        <p:nvSpPr>
          <p:cNvPr id="4" name="Rezervirano mjesto za sadržaj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4951414" cy="4187952"/>
          </a:xfrm>
        </p:spPr>
        <p:txBody>
          <a:bodyPr rtlCol="0"/>
          <a:lstStyle/>
          <a:p>
            <a:pPr lvl="0" rtl="0"/>
            <a:r>
              <a:rPr lang="hr-HR" smtClean="0"/>
              <a:t>Uredite stilove teksta matrice</a:t>
            </a:r>
          </a:p>
          <a:p>
            <a:pPr lvl="1" rtl="0"/>
            <a:r>
              <a:rPr lang="hr-HR" smtClean="0"/>
              <a:t>Druga razina</a:t>
            </a:r>
          </a:p>
          <a:p>
            <a:pPr lvl="2" rtl="0"/>
            <a:r>
              <a:rPr lang="hr-HR" smtClean="0"/>
              <a:t>Treća razina</a:t>
            </a:r>
          </a:p>
          <a:p>
            <a:pPr lvl="3" rtl="0"/>
            <a:r>
              <a:rPr lang="hr-HR" smtClean="0"/>
              <a:t>Četvrta razina</a:t>
            </a:r>
          </a:p>
          <a:p>
            <a:pPr lvl="4" rtl="0"/>
            <a:r>
              <a:rPr lang="hr-HR" smtClean="0"/>
              <a:t>Peta razina</a:t>
            </a:r>
            <a:endParaRPr lang="hr-HR" dirty="0"/>
          </a:p>
        </p:txBody>
      </p:sp>
      <p:sp>
        <p:nvSpPr>
          <p:cNvPr id="7" name="Rezervirano mjesto za broj slajda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 lang="hr-HR" smtClean="0"/>
              <a:t>‹#›</a:t>
            </a:fld>
            <a:endParaRPr lang="hr-HR" dirty="0"/>
          </a:p>
        </p:txBody>
      </p:sp>
      <p:sp>
        <p:nvSpPr>
          <p:cNvPr id="6" name="Rezervirano mjesto za podnožje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hr-HR" dirty="0"/>
          </a:p>
        </p:txBody>
      </p:sp>
      <p:sp>
        <p:nvSpPr>
          <p:cNvPr id="5" name="Rezervirano mjesto za datum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C128B6F2-E134-4EC4-BA79-DA75817F38EA}" type="datetime1">
              <a:rPr lang="hr-HR" smtClean="0"/>
              <a:pPr/>
              <a:t>31.1.2020.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972755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hr-HR" smtClean="0"/>
              <a:t>Uredite stil naslova matrice</a:t>
            </a:r>
            <a:endParaRPr lang="hr-HR" dirty="0"/>
          </a:p>
        </p:txBody>
      </p:sp>
      <p:sp>
        <p:nvSpPr>
          <p:cNvPr id="3" name="Rezervirano mjesto za tekst 2"/>
          <p:cNvSpPr>
            <a:spLocks noGrp="1"/>
          </p:cNvSpPr>
          <p:nvPr>
            <p:ph type="body" idx="1"/>
          </p:nvPr>
        </p:nvSpPr>
        <p:spPr>
          <a:xfrm>
            <a:off x="1069848" y="1681163"/>
            <a:ext cx="4956048" cy="823912"/>
          </a:xfrm>
        </p:spPr>
        <p:txBody>
          <a:bodyPr rtlCol="0" anchor="b"/>
          <a:lstStyle>
            <a:lvl1pPr marL="0" indent="0" algn="l" rtl="0">
              <a:spcBef>
                <a:spcPts val="0"/>
              </a:spcBef>
              <a:buNone/>
              <a:defRPr sz="2400" b="1"/>
            </a:lvl1pPr>
            <a:lvl2pPr marL="457200" indent="0" algn="l" rtl="0">
              <a:buNone/>
              <a:defRPr sz="2000" b="1"/>
            </a:lvl2pPr>
            <a:lvl3pPr marL="914400" indent="0" algn="l" rtl="0">
              <a:buNone/>
              <a:defRPr sz="1800" b="1"/>
            </a:lvl3pPr>
            <a:lvl4pPr marL="1371600" indent="0" algn="l" rtl="0">
              <a:buNone/>
              <a:defRPr sz="1600" b="1"/>
            </a:lvl4pPr>
            <a:lvl5pPr marL="1828800" indent="0" algn="l" rtl="0">
              <a:buNone/>
              <a:defRPr sz="1600" b="1"/>
            </a:lvl5pPr>
            <a:lvl6pPr marL="2286000" indent="0" algn="l" rtl="0">
              <a:buNone/>
              <a:defRPr sz="1600" b="1"/>
            </a:lvl6pPr>
            <a:lvl7pPr marL="2743200" indent="0" algn="l" rtl="0">
              <a:buNone/>
              <a:defRPr sz="1600" b="1"/>
            </a:lvl7pPr>
            <a:lvl8pPr marL="3200400" indent="0" algn="l" rtl="0">
              <a:buNone/>
              <a:defRPr sz="1600" b="1"/>
            </a:lvl8pPr>
            <a:lvl9pPr marL="3657600" indent="0" algn="l" rtl="0">
              <a:buNone/>
              <a:defRPr sz="1600" b="1"/>
            </a:lvl9pPr>
          </a:lstStyle>
          <a:p>
            <a:pPr lvl="0" rtl="0"/>
            <a:r>
              <a:rPr lang="hr-HR" smtClean="0"/>
              <a:t>Uredite stilove teksta matrice</a:t>
            </a:r>
          </a:p>
        </p:txBody>
      </p:sp>
      <p:sp>
        <p:nvSpPr>
          <p:cNvPr id="4" name="Rezervirano mjesto za sadržaj 3"/>
          <p:cNvSpPr>
            <a:spLocks noGrp="1"/>
          </p:cNvSpPr>
          <p:nvPr>
            <p:ph sz="half" idx="2"/>
          </p:nvPr>
        </p:nvSpPr>
        <p:spPr>
          <a:xfrm>
            <a:off x="1069848" y="2505075"/>
            <a:ext cx="4956048" cy="3476625"/>
          </a:xfrm>
        </p:spPr>
        <p:txBody>
          <a:bodyPr rtlCol="0"/>
          <a:lstStyle/>
          <a:p>
            <a:pPr lvl="0" rtl="0"/>
            <a:r>
              <a:rPr lang="hr-HR" smtClean="0"/>
              <a:t>Uredite stilove teksta matrice</a:t>
            </a:r>
          </a:p>
          <a:p>
            <a:pPr lvl="1" rtl="0"/>
            <a:r>
              <a:rPr lang="hr-HR" smtClean="0"/>
              <a:t>Druga razina</a:t>
            </a:r>
          </a:p>
          <a:p>
            <a:pPr lvl="2" rtl="0"/>
            <a:r>
              <a:rPr lang="hr-HR" smtClean="0"/>
              <a:t>Treća razina</a:t>
            </a:r>
          </a:p>
          <a:p>
            <a:pPr lvl="3" rtl="0"/>
            <a:r>
              <a:rPr lang="hr-HR" smtClean="0"/>
              <a:t>Četvrta razina</a:t>
            </a:r>
          </a:p>
          <a:p>
            <a:pPr lvl="4" rtl="0"/>
            <a:r>
              <a:rPr lang="hr-HR" smtClean="0"/>
              <a:t>Peta razina</a:t>
            </a:r>
            <a:endParaRPr lang="hr-HR" dirty="0"/>
          </a:p>
        </p:txBody>
      </p:sp>
      <p:sp>
        <p:nvSpPr>
          <p:cNvPr id="5" name="Rezervirano mjesto za teks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4956048" cy="823912"/>
          </a:xfrm>
        </p:spPr>
        <p:txBody>
          <a:bodyPr rtlCol="0" anchor="b"/>
          <a:lstStyle>
            <a:lvl1pPr marL="0" indent="0" algn="l" rtl="0">
              <a:spcBef>
                <a:spcPts val="0"/>
              </a:spcBef>
              <a:buNone/>
              <a:defRPr sz="2400" b="1"/>
            </a:lvl1pPr>
            <a:lvl2pPr marL="457200" indent="0" algn="l" rtl="0">
              <a:buNone/>
              <a:defRPr sz="2000" b="1"/>
            </a:lvl2pPr>
            <a:lvl3pPr marL="914400" indent="0" algn="l" rtl="0">
              <a:buNone/>
              <a:defRPr sz="1800" b="1"/>
            </a:lvl3pPr>
            <a:lvl4pPr marL="1371600" indent="0" algn="l" rtl="0">
              <a:buNone/>
              <a:defRPr sz="1600" b="1"/>
            </a:lvl4pPr>
            <a:lvl5pPr marL="1828800" indent="0" algn="l" rtl="0">
              <a:buNone/>
              <a:defRPr sz="1600" b="1"/>
            </a:lvl5pPr>
            <a:lvl6pPr marL="2286000" indent="0" algn="l" rtl="0">
              <a:buNone/>
              <a:defRPr sz="1600" b="1"/>
            </a:lvl6pPr>
            <a:lvl7pPr marL="2743200" indent="0" algn="l" rtl="0">
              <a:buNone/>
              <a:defRPr sz="1600" b="1"/>
            </a:lvl7pPr>
            <a:lvl8pPr marL="3200400" indent="0" algn="l" rtl="0">
              <a:buNone/>
              <a:defRPr sz="1600" b="1"/>
            </a:lvl8pPr>
            <a:lvl9pPr marL="3657600" indent="0" algn="l" rtl="0">
              <a:buNone/>
              <a:defRPr sz="1600" b="1"/>
            </a:lvl9pPr>
          </a:lstStyle>
          <a:p>
            <a:pPr lvl="0" rtl="0"/>
            <a:r>
              <a:rPr lang="hr-HR" smtClean="0"/>
              <a:t>Uredite stilove teksta matrice</a:t>
            </a:r>
          </a:p>
        </p:txBody>
      </p:sp>
      <p:sp>
        <p:nvSpPr>
          <p:cNvPr id="6" name="Rezervirano mjesto za sadržaj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4956048" cy="3476625"/>
          </a:xfrm>
        </p:spPr>
        <p:txBody>
          <a:bodyPr rtlCol="0"/>
          <a:lstStyle/>
          <a:p>
            <a:pPr lvl="0" rtl="0"/>
            <a:r>
              <a:rPr lang="hr-HR" smtClean="0"/>
              <a:t>Uredite stilove teksta matrice</a:t>
            </a:r>
          </a:p>
          <a:p>
            <a:pPr lvl="1" rtl="0"/>
            <a:r>
              <a:rPr lang="hr-HR" smtClean="0"/>
              <a:t>Druga razina</a:t>
            </a:r>
          </a:p>
          <a:p>
            <a:pPr lvl="2" rtl="0"/>
            <a:r>
              <a:rPr lang="hr-HR" smtClean="0"/>
              <a:t>Treća razina</a:t>
            </a:r>
          </a:p>
          <a:p>
            <a:pPr lvl="3" rtl="0"/>
            <a:r>
              <a:rPr lang="hr-HR" smtClean="0"/>
              <a:t>Četvrta razina</a:t>
            </a:r>
          </a:p>
          <a:p>
            <a:pPr lvl="4" rtl="0"/>
            <a:r>
              <a:rPr lang="hr-HR" smtClean="0"/>
              <a:t>Peta razina</a:t>
            </a:r>
            <a:endParaRPr lang="hr-HR" dirty="0"/>
          </a:p>
        </p:txBody>
      </p:sp>
      <p:sp>
        <p:nvSpPr>
          <p:cNvPr id="9" name="Rezervirano mjesto za broj slajda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 lang="hr-HR" smtClean="0"/>
              <a:t>‹#›</a:t>
            </a:fld>
            <a:endParaRPr lang="hr-HR" dirty="0"/>
          </a:p>
        </p:txBody>
      </p:sp>
      <p:sp>
        <p:nvSpPr>
          <p:cNvPr id="8" name="Rezervirano mjesto za podnožje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hr-HR" dirty="0"/>
          </a:p>
        </p:txBody>
      </p:sp>
      <p:sp>
        <p:nvSpPr>
          <p:cNvPr id="7" name="Rezervirano mjesto za datum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D8C71986-3044-4F39-96BE-9827B10FC82C}" type="datetime1">
              <a:rPr lang="hr-HR" smtClean="0"/>
              <a:pPr/>
              <a:t>31.1.2020.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3185716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hr-HR" smtClean="0"/>
              <a:t>Uredite stil naslova matrice</a:t>
            </a:r>
            <a:endParaRPr lang="hr-HR" dirty="0"/>
          </a:p>
        </p:txBody>
      </p:sp>
      <p:sp>
        <p:nvSpPr>
          <p:cNvPr id="5" name="Rezervirano mjesto za broj slajda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 lang="hr-HR" smtClean="0"/>
              <a:t>‹#›</a:t>
            </a:fld>
            <a:endParaRPr lang="hr-HR" dirty="0"/>
          </a:p>
        </p:txBody>
      </p:sp>
      <p:sp>
        <p:nvSpPr>
          <p:cNvPr id="4" name="Rezervirano mjesto za podnožje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hr-HR" dirty="0"/>
          </a:p>
        </p:txBody>
      </p:sp>
      <p:sp>
        <p:nvSpPr>
          <p:cNvPr id="3" name="Rezervirano mjesto za datum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F225DC41-1D85-4342-B928-E4421B5630A3}" type="datetime1">
              <a:rPr lang="hr-HR" smtClean="0"/>
              <a:pPr/>
              <a:t>31.1.2020.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512816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zervirano mjesto za broj slajda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 lang="hr-HR" smtClean="0"/>
              <a:t>‹#›</a:t>
            </a:fld>
            <a:endParaRPr lang="hr-HR" dirty="0"/>
          </a:p>
        </p:txBody>
      </p:sp>
      <p:sp>
        <p:nvSpPr>
          <p:cNvPr id="3" name="Rezervirano mjesto za podnožje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hr-HR" dirty="0"/>
          </a:p>
        </p:txBody>
      </p:sp>
      <p:sp>
        <p:nvSpPr>
          <p:cNvPr id="2" name="Rezervirano mjesto za datum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FC819560-C839-46CB-AA65-661F80B5F9A5}" type="datetime1">
              <a:rPr lang="hr-HR" smtClean="0"/>
              <a:pPr/>
              <a:t>31.1.2020.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847874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vije slike s opisi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065212" y="304799"/>
            <a:ext cx="10058402" cy="1216152"/>
          </a:xfrm>
        </p:spPr>
        <p:txBody>
          <a:bodyPr rtlCol="0"/>
          <a:lstStyle>
            <a:lvl1pPr algn="l" rtl="0">
              <a:defRPr/>
            </a:lvl1pPr>
          </a:lstStyle>
          <a:p>
            <a:pPr rtl="0"/>
            <a:r>
              <a:rPr lang="hr-HR" smtClean="0"/>
              <a:t>Uredite stil naslova matrice</a:t>
            </a:r>
            <a:endParaRPr lang="hr-HR" dirty="0"/>
          </a:p>
        </p:txBody>
      </p:sp>
      <p:grpSp>
        <p:nvGrpSpPr>
          <p:cNvPr id="9" name="Grupa 8"/>
          <p:cNvGrpSpPr/>
          <p:nvPr/>
        </p:nvGrpSpPr>
        <p:grpSpPr>
          <a:xfrm>
            <a:off x="1052422" y="1733550"/>
            <a:ext cx="4360503" cy="30500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10" name="Prostoručni oblik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11" name="Prostoručni oblik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12" name="Prostoručni oblik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13" name="Prostoručni oblik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14" name="Prostoručni oblik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15" name="Prostoručni oblik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16" name="Prostoručni oblik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17" name="Prostoručni oblik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18" name="Prostoručni oblik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19" name="Prostoručni oblik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20" name="Prostoručni oblik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21" name="Prostoručni oblik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</p:grpSp>
      <p:sp>
        <p:nvSpPr>
          <p:cNvPr id="36" name="Rezervirano mjesto za sliku 33" descr="Prazno rezervirano mjesto za dodavanje slike. Kliknite rezervirano mjesto i odaberite sliku koju želite dodati."/>
          <p:cNvSpPr>
            <a:spLocks noGrp="1" noChangeAspect="1"/>
          </p:cNvSpPr>
          <p:nvPr>
            <p:ph type="pic" sz="quarter" idx="17"/>
          </p:nvPr>
        </p:nvSpPr>
        <p:spPr>
          <a:xfrm>
            <a:off x="1265028" y="1900210"/>
            <a:ext cx="3935536" cy="2571736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/>
            </a:lvl1pPr>
          </a:lstStyle>
          <a:p>
            <a:pPr rtl="0"/>
            <a:r>
              <a:rPr lang="hr-HR" smtClean="0"/>
              <a:t>Kliknite ikonu da biste dodali  sliku</a:t>
            </a:r>
            <a:endParaRPr lang="hr-HR" dirty="0"/>
          </a:p>
        </p:txBody>
      </p:sp>
      <p:sp>
        <p:nvSpPr>
          <p:cNvPr id="39" name="Rezervirano mjesto za tekst 3"/>
          <p:cNvSpPr>
            <a:spLocks noGrp="1"/>
          </p:cNvSpPr>
          <p:nvPr>
            <p:ph type="body" sz="half" idx="2"/>
          </p:nvPr>
        </p:nvSpPr>
        <p:spPr>
          <a:xfrm>
            <a:off x="1052423" y="4935990"/>
            <a:ext cx="4368980" cy="100761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600"/>
              </a:spcBef>
              <a:buNone/>
              <a:defRPr sz="16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hr-HR" smtClean="0"/>
              <a:t>Uredite stilove teksta matrice</a:t>
            </a:r>
          </a:p>
        </p:txBody>
      </p:sp>
      <p:grpSp>
        <p:nvGrpSpPr>
          <p:cNvPr id="22" name="Grupa 21"/>
          <p:cNvGrpSpPr/>
          <p:nvPr/>
        </p:nvGrpSpPr>
        <p:grpSpPr>
          <a:xfrm>
            <a:off x="6763111" y="1733550"/>
            <a:ext cx="4360503" cy="30500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23" name="Prostoručni oblik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24" name="Prostoručni oblik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25" name="Prostoručni oblik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26" name="Prostoručni oblik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27" name="Prostoručni oblik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28" name="Prostoručni oblik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29" name="Prostoručni oblik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30" name="Prostoručni oblik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31" name="Prostoručni oblik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32" name="Prostoručni oblik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33" name="Prostoručni oblik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34" name="Prostoručni oblik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</p:grpSp>
      <p:sp>
        <p:nvSpPr>
          <p:cNvPr id="37" name="Rezervirano mjesto za sliku 33" descr="Prazno rezervirano mjesto za dodavanje slike. Kliknite rezervirano mjesto i odaberite sliku koju želite dodati."/>
          <p:cNvSpPr>
            <a:spLocks noGrp="1" noChangeAspect="1"/>
          </p:cNvSpPr>
          <p:nvPr>
            <p:ph type="pic" sz="quarter" idx="18"/>
          </p:nvPr>
        </p:nvSpPr>
        <p:spPr>
          <a:xfrm>
            <a:off x="6975717" y="1900210"/>
            <a:ext cx="3935536" cy="2571736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/>
            </a:lvl1pPr>
          </a:lstStyle>
          <a:p>
            <a:pPr rtl="0"/>
            <a:r>
              <a:rPr lang="hr-HR" smtClean="0"/>
              <a:t>Kliknite ikonu da biste dodali  sliku</a:t>
            </a:r>
            <a:endParaRPr lang="hr-HR" dirty="0"/>
          </a:p>
        </p:txBody>
      </p:sp>
      <p:sp>
        <p:nvSpPr>
          <p:cNvPr id="40" name="Rezervirano mjesto za tekst 3"/>
          <p:cNvSpPr>
            <a:spLocks noGrp="1"/>
          </p:cNvSpPr>
          <p:nvPr>
            <p:ph type="body" sz="half" idx="19"/>
          </p:nvPr>
        </p:nvSpPr>
        <p:spPr>
          <a:xfrm>
            <a:off x="6742908" y="4935990"/>
            <a:ext cx="4368980" cy="100761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600"/>
              </a:spcBef>
              <a:buNone/>
              <a:defRPr sz="16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hr-HR" smtClean="0"/>
              <a:t>Uredite stilove teksta matrice</a:t>
            </a:r>
          </a:p>
        </p:txBody>
      </p:sp>
      <p:sp>
        <p:nvSpPr>
          <p:cNvPr id="8" name="Rezervirano mjesto za broj slajda 7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 lang="hr-HR" smtClean="0"/>
              <a:pPr/>
              <a:t>‹#›</a:t>
            </a:fld>
            <a:endParaRPr lang="hr-HR" dirty="0"/>
          </a:p>
        </p:txBody>
      </p:sp>
      <p:sp>
        <p:nvSpPr>
          <p:cNvPr id="7" name="Rezervirano mjesto za podnožje 6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hr-HR" dirty="0"/>
          </a:p>
        </p:txBody>
      </p:sp>
      <p:sp>
        <p:nvSpPr>
          <p:cNvPr id="6" name="Rezervirano mjesto za datum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AFD71C69-56CB-4FDD-BD88-46B617C92F2E}" type="datetime1">
              <a:rPr lang="hr-HR" smtClean="0"/>
              <a:pPr/>
              <a:t>31.1.2020.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168274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i slike s opisi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hr-HR" smtClean="0"/>
              <a:t>Uredite stil naslova matrice</a:t>
            </a:r>
            <a:endParaRPr lang="hr-HR" dirty="0"/>
          </a:p>
        </p:txBody>
      </p:sp>
      <p:grpSp>
        <p:nvGrpSpPr>
          <p:cNvPr id="52" name="Grupa 51"/>
          <p:cNvGrpSpPr>
            <a:grpSpLocks noChangeAspect="1"/>
          </p:cNvGrpSpPr>
          <p:nvPr/>
        </p:nvGrpSpPr>
        <p:grpSpPr>
          <a:xfrm rot="5400000">
            <a:off x="1045139" y="1678105"/>
            <a:ext cx="3123347" cy="3089730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53" name="Prostoručni oblik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54" name="Prostoručni oblik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55" name="Prostoručni oblik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56" name="Prostoručni oblik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57" name="Prostoručni oblik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58" name="Prostoručni oblik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59" name="Prostoručni oblik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60" name="Prostoručni oblik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61" name="Prostoručni oblik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62" name="Prostoručni oblik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63" name="Prostoručni oblik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64" name="Prostoručni oblik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</p:grpSp>
      <p:sp>
        <p:nvSpPr>
          <p:cNvPr id="79" name="Rezervirano mjesto za sliku 33" descr="Prazno rezervirano mjesto za dodavanje slike. Kliknite rezervirano mjesto i odaberite sliku koju želite dodati."/>
          <p:cNvSpPr>
            <a:spLocks noGrp="1"/>
          </p:cNvSpPr>
          <p:nvPr>
            <p:ph type="pic" sz="quarter" idx="19"/>
          </p:nvPr>
        </p:nvSpPr>
        <p:spPr>
          <a:xfrm>
            <a:off x="1249168" y="1824285"/>
            <a:ext cx="2715289" cy="277630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/>
            </a:lvl1pPr>
          </a:lstStyle>
          <a:p>
            <a:pPr rtl="0"/>
            <a:r>
              <a:rPr lang="hr-HR" smtClean="0"/>
              <a:t>Kliknite ikonu da biste dodali  sliku</a:t>
            </a:r>
            <a:endParaRPr lang="hr-HR" dirty="0"/>
          </a:p>
        </p:txBody>
      </p:sp>
      <p:sp>
        <p:nvSpPr>
          <p:cNvPr id="81" name="Rezervirano mjesto za tekst 3"/>
          <p:cNvSpPr>
            <a:spLocks noGrp="1"/>
          </p:cNvSpPr>
          <p:nvPr>
            <p:ph type="body" sz="half" idx="2"/>
          </p:nvPr>
        </p:nvSpPr>
        <p:spPr>
          <a:xfrm>
            <a:off x="1235212" y="4947405"/>
            <a:ext cx="2743200" cy="91440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600"/>
              </a:spcBef>
              <a:buNone/>
              <a:defRPr sz="16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hr-HR" smtClean="0"/>
              <a:t>Uredite stilove teksta matrice</a:t>
            </a:r>
          </a:p>
        </p:txBody>
      </p:sp>
      <p:grpSp>
        <p:nvGrpSpPr>
          <p:cNvPr id="84" name="Grupa 83"/>
          <p:cNvGrpSpPr>
            <a:grpSpLocks noChangeAspect="1"/>
          </p:cNvGrpSpPr>
          <p:nvPr userDrawn="1"/>
        </p:nvGrpSpPr>
        <p:grpSpPr>
          <a:xfrm rot="5400000">
            <a:off x="4517135" y="1678105"/>
            <a:ext cx="3123347" cy="3089730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85" name="Prostoručni oblik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86" name="Prostoručni oblik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87" name="Prostoručni oblik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88" name="Prostoručni oblik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89" name="Prostoručni oblik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90" name="Prostoručni oblik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91" name="Prostoručni oblik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92" name="Prostoručni oblik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93" name="Prostoručni oblik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94" name="Prostoručni oblik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95" name="Prostoručni oblik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96" name="Prostoručni oblik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</p:grpSp>
      <p:sp>
        <p:nvSpPr>
          <p:cNvPr id="78" name="Rezervirano mjesto za sliku 33" descr="Prazno rezervirano mjesto za dodavanje slike. Kliknite rezervirano mjesto i odaberite sliku koju želite dodati."/>
          <p:cNvSpPr>
            <a:spLocks noGrp="1"/>
          </p:cNvSpPr>
          <p:nvPr>
            <p:ph type="pic" sz="quarter" idx="18"/>
          </p:nvPr>
        </p:nvSpPr>
        <p:spPr>
          <a:xfrm>
            <a:off x="4720924" y="1824285"/>
            <a:ext cx="2715768" cy="277630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/>
            </a:lvl1pPr>
          </a:lstStyle>
          <a:p>
            <a:pPr rtl="0"/>
            <a:r>
              <a:rPr lang="hr-HR" smtClean="0"/>
              <a:t>Kliknite ikonu da biste dodali  sliku</a:t>
            </a:r>
            <a:endParaRPr lang="hr-HR" dirty="0"/>
          </a:p>
        </p:txBody>
      </p:sp>
      <p:sp>
        <p:nvSpPr>
          <p:cNvPr id="82" name="Rezervirano mjesto za tekst 3"/>
          <p:cNvSpPr>
            <a:spLocks noGrp="1"/>
          </p:cNvSpPr>
          <p:nvPr>
            <p:ph type="body" sz="half" idx="21"/>
          </p:nvPr>
        </p:nvSpPr>
        <p:spPr>
          <a:xfrm>
            <a:off x="4707208" y="4947405"/>
            <a:ext cx="2743200" cy="91440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600"/>
              </a:spcBef>
              <a:buNone/>
              <a:defRPr sz="16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hr-HR" smtClean="0"/>
              <a:t>Uredite stilove teksta matrice</a:t>
            </a:r>
          </a:p>
        </p:txBody>
      </p:sp>
      <p:grpSp>
        <p:nvGrpSpPr>
          <p:cNvPr id="97" name="Grupa 96"/>
          <p:cNvGrpSpPr>
            <a:grpSpLocks noChangeAspect="1"/>
          </p:cNvGrpSpPr>
          <p:nvPr userDrawn="1"/>
        </p:nvGrpSpPr>
        <p:grpSpPr>
          <a:xfrm rot="5400000">
            <a:off x="8019009" y="1678105"/>
            <a:ext cx="3123347" cy="3089730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98" name="Prostoručni oblik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99" name="Prostoručni oblik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100" name="Prostoručni oblik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101" name="Prostoručni oblik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102" name="Prostoručni oblik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103" name="Prostoručni oblik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104" name="Prostoručni oblik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105" name="Prostoručni oblik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106" name="Prostoručni oblik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107" name="Prostoručni oblik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108" name="Prostoručni oblik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109" name="Prostoručni oblik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</p:grpSp>
      <p:sp>
        <p:nvSpPr>
          <p:cNvPr id="80" name="Rezervirano mjesto za sliku 33" descr="Prazno rezervirano mjesto za dodavanje slike. Kliknite rezervirano mjesto i odaberite sliku koju želite dodati."/>
          <p:cNvSpPr>
            <a:spLocks noGrp="1"/>
          </p:cNvSpPr>
          <p:nvPr>
            <p:ph type="pic" sz="quarter" idx="20"/>
          </p:nvPr>
        </p:nvSpPr>
        <p:spPr>
          <a:xfrm>
            <a:off x="8222798" y="1824285"/>
            <a:ext cx="2715768" cy="277630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/>
            </a:lvl1pPr>
          </a:lstStyle>
          <a:p>
            <a:pPr rtl="0"/>
            <a:r>
              <a:rPr lang="hr-HR" smtClean="0"/>
              <a:t>Kliknite ikonu da biste dodali  sliku</a:t>
            </a:r>
            <a:endParaRPr lang="hr-HR" dirty="0"/>
          </a:p>
        </p:txBody>
      </p:sp>
      <p:sp>
        <p:nvSpPr>
          <p:cNvPr id="83" name="Rezervirano mjesto za tekst 3"/>
          <p:cNvSpPr>
            <a:spLocks noGrp="1"/>
          </p:cNvSpPr>
          <p:nvPr>
            <p:ph type="body" sz="half" idx="22"/>
          </p:nvPr>
        </p:nvSpPr>
        <p:spPr>
          <a:xfrm>
            <a:off x="8209082" y="4947405"/>
            <a:ext cx="2743200" cy="91440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600"/>
              </a:spcBef>
              <a:buNone/>
              <a:defRPr sz="16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hr-HR" smtClean="0"/>
              <a:t>Uredite stilove teksta matrice</a:t>
            </a:r>
          </a:p>
        </p:txBody>
      </p:sp>
      <p:sp>
        <p:nvSpPr>
          <p:cNvPr id="8" name="Rezervirano mjesto za broj slajda 7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 lang="hr-HR" smtClean="0"/>
              <a:pPr/>
              <a:t>‹#›</a:t>
            </a:fld>
            <a:endParaRPr lang="hr-HR" dirty="0"/>
          </a:p>
        </p:txBody>
      </p:sp>
      <p:sp>
        <p:nvSpPr>
          <p:cNvPr id="7" name="Rezervirano mjesto za podnožje 6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hr-HR" dirty="0"/>
          </a:p>
        </p:txBody>
      </p:sp>
      <p:sp>
        <p:nvSpPr>
          <p:cNvPr id="6" name="Rezervirano mjesto za datum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524A7A35-4548-4474-A8AF-8E83A54B9FA7}" type="datetime1">
              <a:rPr lang="hr-HR" smtClean="0"/>
              <a:pPr/>
              <a:t>31.1.2020.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681935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za naslov 1"/>
          <p:cNvSpPr>
            <a:spLocks noGrp="1"/>
          </p:cNvSpPr>
          <p:nvPr>
            <p:ph type="title"/>
          </p:nvPr>
        </p:nvSpPr>
        <p:spPr>
          <a:xfrm>
            <a:off x="1065212" y="304800"/>
            <a:ext cx="10058402" cy="12192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hr-HR" dirty="0" smtClean="0"/>
              <a:t>Kliknite da biste uredili stil naslova matrice</a:t>
            </a:r>
            <a:endParaRPr lang="hr-HR" dirty="0"/>
          </a:p>
        </p:txBody>
      </p:sp>
      <p:sp>
        <p:nvSpPr>
          <p:cNvPr id="3" name="Rezervirano mjesto za tekst 2"/>
          <p:cNvSpPr>
            <a:spLocks noGrp="1"/>
          </p:cNvSpPr>
          <p:nvPr>
            <p:ph type="body" idx="1"/>
          </p:nvPr>
        </p:nvSpPr>
        <p:spPr>
          <a:xfrm>
            <a:off x="1065214" y="1752600"/>
            <a:ext cx="10058400" cy="42291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hr-HR" dirty="0" smtClean="0"/>
              <a:t>Uređivanje stilova teksta matrice</a:t>
            </a:r>
          </a:p>
          <a:p>
            <a:pPr lvl="1" rtl="0"/>
            <a:r>
              <a:rPr lang="hr-HR" dirty="0" smtClean="0"/>
              <a:t>Druga razina</a:t>
            </a:r>
          </a:p>
          <a:p>
            <a:pPr lvl="2" rtl="0"/>
            <a:r>
              <a:rPr lang="hr-HR" dirty="0" smtClean="0"/>
              <a:t>Treća razina</a:t>
            </a:r>
          </a:p>
          <a:p>
            <a:pPr lvl="3" rtl="0"/>
            <a:r>
              <a:rPr lang="hr-HR" dirty="0" smtClean="0"/>
              <a:t>Četvrta razina</a:t>
            </a:r>
          </a:p>
          <a:p>
            <a:pPr lvl="4" rtl="0"/>
            <a:r>
              <a:rPr lang="hr-HR" dirty="0" smtClean="0"/>
              <a:t>Peta razina</a:t>
            </a:r>
            <a:endParaRPr lang="hr-HR" dirty="0"/>
          </a:p>
        </p:txBody>
      </p:sp>
      <p:sp>
        <p:nvSpPr>
          <p:cNvPr id="6" name="Rezervirano mjesto za broj slajda 5"/>
          <p:cNvSpPr>
            <a:spLocks noGrp="1"/>
          </p:cNvSpPr>
          <p:nvPr>
            <p:ph type="sldNum" sz="quarter" idx="4"/>
          </p:nvPr>
        </p:nvSpPr>
        <p:spPr>
          <a:xfrm>
            <a:off x="1065213" y="6019801"/>
            <a:ext cx="7620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1100">
                <a:solidFill>
                  <a:schemeClr val="tx1"/>
                </a:solidFill>
              </a:defRPr>
            </a:lvl1pPr>
          </a:lstStyle>
          <a:p>
            <a:pPr rtl="0"/>
            <a:fld id="{022B156B-59AE-415F-B24B-8756D48BB977}" type="slidenum">
              <a:rPr lang="hr-HR" smtClean="0"/>
              <a:pPr/>
              <a:t>‹#›</a:t>
            </a:fld>
            <a:endParaRPr lang="hr-HR" dirty="0"/>
          </a:p>
        </p:txBody>
      </p:sp>
      <p:sp>
        <p:nvSpPr>
          <p:cNvPr id="5" name="Rezervirano mjesto za podnožje 4"/>
          <p:cNvSpPr>
            <a:spLocks noGrp="1"/>
          </p:cNvSpPr>
          <p:nvPr>
            <p:ph type="ftr" sz="quarter" idx="3"/>
          </p:nvPr>
        </p:nvSpPr>
        <p:spPr>
          <a:xfrm>
            <a:off x="1979613" y="6019801"/>
            <a:ext cx="59436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1100">
                <a:solidFill>
                  <a:schemeClr val="tx1"/>
                </a:solidFill>
              </a:defRPr>
            </a:lvl1pPr>
          </a:lstStyle>
          <a:p>
            <a:pPr rtl="0"/>
            <a:endParaRPr lang="hr-HR" dirty="0"/>
          </a:p>
        </p:txBody>
      </p:sp>
      <p:sp>
        <p:nvSpPr>
          <p:cNvPr id="4" name="Rezervirano mjesto za datum 3"/>
          <p:cNvSpPr>
            <a:spLocks noGrp="1"/>
          </p:cNvSpPr>
          <p:nvPr>
            <p:ph type="dt" sz="half" idx="2"/>
          </p:nvPr>
        </p:nvSpPr>
        <p:spPr>
          <a:xfrm>
            <a:off x="8075611" y="6019801"/>
            <a:ext cx="139626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1100">
                <a:solidFill>
                  <a:schemeClr val="tx1"/>
                </a:solidFill>
              </a:defRPr>
            </a:lvl1pPr>
          </a:lstStyle>
          <a:p>
            <a:fld id="{7D9FD832-5572-4A10-AAD1-6F0E9250574B}" type="datetime1">
              <a:rPr lang="hr-HR" smtClean="0"/>
              <a:pPr/>
              <a:t>31.1.2020.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3006304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60" r:id="rId8"/>
    <p:sldLayoutId id="2147483661" r:id="rId9"/>
    <p:sldLayoutId id="2147483662" r:id="rId10"/>
    <p:sldLayoutId id="2147483656" r:id="rId11"/>
    <p:sldLayoutId id="2147483657" r:id="rId12"/>
    <p:sldLayoutId id="2147483658" r:id="rId13"/>
    <p:sldLayoutId id="2147483659" r:id="rId14"/>
    <p:sldLayoutId id="2147483663" r:id="rId15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3600" kern="1200">
          <a:solidFill>
            <a:schemeClr val="tx1">
              <a:lumMod val="50000"/>
            </a:schemeClr>
          </a:solidFill>
          <a:latin typeface="+mj-lt"/>
          <a:ea typeface="+mj-ea"/>
          <a:cs typeface="+mj-cs"/>
        </a:defRPr>
      </a:lvl1pPr>
    </p:titleStyle>
    <p:bodyStyle>
      <a:lvl1pPr marL="347472" indent="-347472" algn="l" defTabSz="914400" rtl="0" eaLnBrk="1" latinLnBrk="0" hangingPunct="1">
        <a:lnSpc>
          <a:spcPct val="100000"/>
        </a:lnSpc>
        <a:spcBef>
          <a:spcPts val="18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64" indent="-283464" algn="l" defTabSz="914400" rtl="0" eaLnBrk="1" latinLnBrk="0" hangingPunct="1">
        <a:lnSpc>
          <a:spcPct val="100000"/>
        </a:lnSpc>
        <a:spcBef>
          <a:spcPts val="12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8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3840">
          <p15:clr>
            <a:srgbClr val="F26B43"/>
          </p15:clr>
        </p15:guide>
        <p15:guide id="2" orient="horz" pos="216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mcutvaric@rif.hr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5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ubtitle 2"/>
          <p:cNvSpPr>
            <a:spLocks noGrp="1"/>
          </p:cNvSpPr>
          <p:nvPr>
            <p:ph type="subTitle" idx="4294967295"/>
          </p:nvPr>
        </p:nvSpPr>
        <p:spPr>
          <a:xfrm>
            <a:off x="3266983" y="3258105"/>
            <a:ext cx="8842159" cy="2979207"/>
          </a:xfrm>
        </p:spPr>
        <p:txBody>
          <a:bodyPr>
            <a:normAutofit fontScale="40000" lnSpcReduction="20000"/>
          </a:bodyPr>
          <a:lstStyle/>
          <a:p>
            <a:pPr marL="0" indent="0" algn="ctr">
              <a:buNone/>
            </a:pPr>
            <a:r>
              <a:rPr lang="hr-HR" sz="8000" b="1" dirty="0" smtClean="0">
                <a:solidFill>
                  <a:srgbClr val="002060"/>
                </a:solidFill>
              </a:rPr>
              <a:t>POREZNI ASPEKT POSLOVANJA OPG-A</a:t>
            </a:r>
            <a:endParaRPr lang="hr-HR" sz="8000" b="1" dirty="0">
              <a:solidFill>
                <a:srgbClr val="002060"/>
              </a:solidFill>
            </a:endParaRPr>
          </a:p>
          <a:p>
            <a:pPr marL="0" indent="0" algn="ctr">
              <a:buNone/>
            </a:pPr>
            <a:r>
              <a:rPr lang="hr-HR" sz="7200" b="1" dirty="0" smtClean="0">
                <a:solidFill>
                  <a:schemeClr val="tx2"/>
                </a:solidFill>
              </a:rPr>
              <a:t>mr</a:t>
            </a:r>
            <a:r>
              <a:rPr lang="hr-HR" sz="7200" b="1" dirty="0">
                <a:solidFill>
                  <a:schemeClr val="tx2"/>
                </a:solidFill>
              </a:rPr>
              <a:t>. </a:t>
            </a:r>
            <a:r>
              <a:rPr lang="hr-HR" sz="7200" b="1" dirty="0" err="1">
                <a:solidFill>
                  <a:schemeClr val="tx2"/>
                </a:solidFill>
              </a:rPr>
              <a:t>sc</a:t>
            </a:r>
            <a:r>
              <a:rPr lang="hr-HR" sz="7200" b="1" dirty="0">
                <a:solidFill>
                  <a:schemeClr val="tx2"/>
                </a:solidFill>
              </a:rPr>
              <a:t>. MILJENKA CUTVARIĆ</a:t>
            </a:r>
          </a:p>
          <a:p>
            <a:pPr marL="0" indent="0" algn="ctr">
              <a:buNone/>
            </a:pPr>
            <a:r>
              <a:rPr lang="hr-HR" sz="7200" b="1" dirty="0">
                <a:solidFill>
                  <a:schemeClr val="tx2"/>
                </a:solidFill>
              </a:rPr>
              <a:t>urednica savjetnica, HZRIFD</a:t>
            </a:r>
          </a:p>
          <a:p>
            <a:pPr marL="0" indent="0" algn="ctr">
              <a:buNone/>
            </a:pPr>
            <a:r>
              <a:rPr lang="hr-HR" sz="7200" b="1" dirty="0">
                <a:solidFill>
                  <a:schemeClr val="tx2"/>
                </a:solidFill>
                <a:hlinkClick r:id="rId3"/>
              </a:rPr>
              <a:t>mcutvaric@rif.hr</a:t>
            </a:r>
            <a:endParaRPr lang="hr-HR" sz="7200" b="1" dirty="0">
              <a:solidFill>
                <a:schemeClr val="tx2"/>
              </a:solidFill>
            </a:endParaRPr>
          </a:p>
          <a:p>
            <a:pPr marL="0" indent="0" algn="ctr">
              <a:buNone/>
            </a:pPr>
            <a:r>
              <a:rPr lang="hr-HR" sz="7200" b="1" dirty="0" smtClean="0">
                <a:solidFill>
                  <a:schemeClr val="tx2"/>
                </a:solidFill>
              </a:rPr>
              <a:t>Zagreb, 31. siječnja 2020.</a:t>
            </a:r>
            <a:endParaRPr lang="hr-HR" sz="7200" b="1" dirty="0">
              <a:solidFill>
                <a:schemeClr val="tx2"/>
              </a:solidFill>
            </a:endParaRPr>
          </a:p>
          <a:p>
            <a:pPr marL="0" indent="0" algn="ctr">
              <a:buNone/>
            </a:pPr>
            <a:endParaRPr lang="hr-HR" sz="7200" b="1" dirty="0">
              <a:solidFill>
                <a:schemeClr val="tx2"/>
              </a:solidFill>
            </a:endParaRPr>
          </a:p>
          <a:p>
            <a:pPr marL="0" indent="0" algn="ctr">
              <a:buNone/>
            </a:pPr>
            <a:endParaRPr lang="hr-HR" sz="7200" b="1" dirty="0">
              <a:solidFill>
                <a:schemeClr val="tx2"/>
              </a:solidFill>
            </a:endParaRPr>
          </a:p>
          <a:p>
            <a:pPr marL="0" indent="0" algn="ctr">
              <a:buNone/>
            </a:pPr>
            <a:endParaRPr lang="hr-HR" b="1" dirty="0">
              <a:solidFill>
                <a:schemeClr val="tx2"/>
              </a:solidFill>
            </a:endParaRPr>
          </a:p>
        </p:txBody>
      </p:sp>
      <p:sp>
        <p:nvSpPr>
          <p:cNvPr id="14339" name="Rezervirano mjesto broja slajda 1"/>
          <p:cNvSpPr>
            <a:spLocks noGrp="1"/>
          </p:cNvSpPr>
          <p:nvPr>
            <p:ph type="sldNum" sz="quarter" idx="4294967295"/>
          </p:nvPr>
        </p:nvSpPr>
        <p:spPr bwMode="auto">
          <a:xfrm>
            <a:off x="9840914" y="19051"/>
            <a:ext cx="719137" cy="328613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D3753D0-4733-4B5D-810E-1BD792521E7A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61929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hr-HR" dirty="0"/>
              <a:t>Razlike </a:t>
            </a:r>
            <a:r>
              <a:rPr lang="hr-HR" dirty="0" err="1"/>
              <a:t>OPG</a:t>
            </a:r>
            <a:r>
              <a:rPr lang="hr-HR" dirty="0"/>
              <a:t> - </a:t>
            </a:r>
            <a:r>
              <a:rPr lang="hr-HR" dirty="0" smtClean="0"/>
              <a:t>OBRT</a:t>
            </a:r>
            <a:endParaRPr lang="hr-HR" dirty="0"/>
          </a:p>
        </p:txBody>
      </p:sp>
      <p:sp>
        <p:nvSpPr>
          <p:cNvPr id="3" name="Rezervirano mjesto za tekst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r>
              <a:rPr lang="hr-HR" dirty="0" err="1" smtClean="0"/>
              <a:t>OPG</a:t>
            </a:r>
            <a:r>
              <a:rPr lang="hr-HR" dirty="0" smtClean="0"/>
              <a:t>	</a:t>
            </a:r>
            <a:endParaRPr lang="hr-HR" dirty="0"/>
          </a:p>
        </p:txBody>
      </p:sp>
      <p:sp>
        <p:nvSpPr>
          <p:cNvPr id="4" name="Rezervirano mjesto za sadržaj 3"/>
          <p:cNvSpPr>
            <a:spLocks noGrp="1"/>
          </p:cNvSpPr>
          <p:nvPr>
            <p:ph sz="half" idx="2"/>
          </p:nvPr>
        </p:nvSpPr>
        <p:spPr/>
        <p:txBody>
          <a:bodyPr rtlCol="0">
            <a:normAutofit fontScale="62500" lnSpcReduction="20000"/>
          </a:bodyPr>
          <a:lstStyle/>
          <a:p>
            <a:pPr rtl="0"/>
            <a:r>
              <a:rPr lang="hr-HR" dirty="0" smtClean="0">
                <a:solidFill>
                  <a:srgbClr val="FF0000"/>
                </a:solidFill>
              </a:rPr>
              <a:t>nije obveznik poreza na dohodak ako prodaju  </a:t>
            </a:r>
            <a:r>
              <a:rPr lang="hr-HR" dirty="0" err="1" smtClean="0">
                <a:solidFill>
                  <a:srgbClr val="FF0000"/>
                </a:solidFill>
              </a:rPr>
              <a:t>VPP</a:t>
            </a:r>
            <a:r>
              <a:rPr lang="hr-HR" dirty="0" smtClean="0">
                <a:solidFill>
                  <a:srgbClr val="FF0000"/>
                </a:solidFill>
              </a:rPr>
              <a:t> u neprerađenom stanju do 80.500 kn</a:t>
            </a:r>
          </a:p>
          <a:p>
            <a:pPr rtl="0"/>
            <a:r>
              <a:rPr lang="hr-HR" dirty="0" smtClean="0">
                <a:solidFill>
                  <a:srgbClr val="FF0000"/>
                </a:solidFill>
              </a:rPr>
              <a:t>nije obvezan izdavati račune za prodaju na </a:t>
            </a:r>
            <a:r>
              <a:rPr lang="hr-HR" dirty="0" err="1" smtClean="0">
                <a:solidFill>
                  <a:srgbClr val="FF0000"/>
                </a:solidFill>
              </a:rPr>
              <a:t>OPG</a:t>
            </a:r>
            <a:r>
              <a:rPr lang="hr-HR" dirty="0" smtClean="0">
                <a:solidFill>
                  <a:srgbClr val="FF0000"/>
                </a:solidFill>
              </a:rPr>
              <a:t>-u i tržnicama</a:t>
            </a:r>
          </a:p>
          <a:p>
            <a:pPr rtl="0"/>
            <a:r>
              <a:rPr lang="hr-HR" dirty="0" smtClean="0"/>
              <a:t>nema obvezu </a:t>
            </a:r>
            <a:r>
              <a:rPr lang="hr-HR" dirty="0" err="1" smtClean="0"/>
              <a:t>fiskalizirati</a:t>
            </a:r>
            <a:r>
              <a:rPr lang="hr-HR" dirty="0" smtClean="0"/>
              <a:t> račune za prodaju </a:t>
            </a:r>
            <a:r>
              <a:rPr lang="hr-HR" dirty="0" err="1" smtClean="0"/>
              <a:t>VPP</a:t>
            </a:r>
            <a:r>
              <a:rPr lang="hr-HR" dirty="0" smtClean="0"/>
              <a:t> na otvorenom</a:t>
            </a:r>
          </a:p>
          <a:p>
            <a:pPr rtl="0"/>
            <a:r>
              <a:rPr lang="hr-HR" dirty="0" smtClean="0"/>
              <a:t>računi za dopunsku djelatnost obveza </a:t>
            </a:r>
            <a:r>
              <a:rPr lang="hr-HR" dirty="0" err="1" smtClean="0"/>
              <a:t>fiskalizacije</a:t>
            </a:r>
            <a:r>
              <a:rPr lang="hr-HR" dirty="0" smtClean="0"/>
              <a:t> (npr. ugostiteljstvo i turizam)</a:t>
            </a:r>
          </a:p>
          <a:p>
            <a:pPr rtl="0"/>
            <a:r>
              <a:rPr lang="hr-HR" dirty="0" smtClean="0"/>
              <a:t>porez na dohodak (paušalno ili vođenjem poslovnih knjiga)</a:t>
            </a:r>
          </a:p>
          <a:p>
            <a:pPr rtl="0"/>
            <a:r>
              <a:rPr lang="hr-HR" dirty="0" smtClean="0"/>
              <a:t>obveznik PDV-a – vrijednosti isporuka iznad 300.000 kn</a:t>
            </a:r>
            <a:endParaRPr lang="hr-HR" dirty="0"/>
          </a:p>
        </p:txBody>
      </p:sp>
      <p:sp>
        <p:nvSpPr>
          <p:cNvPr id="5" name="Rezervirano mjesto za tekst 4"/>
          <p:cNvSpPr>
            <a:spLocks noGrp="1"/>
          </p:cNvSpPr>
          <p:nvPr>
            <p:ph type="body" sz="quarter" idx="3"/>
          </p:nvPr>
        </p:nvSpPr>
        <p:spPr/>
        <p:txBody>
          <a:bodyPr rtlCol="0"/>
          <a:lstStyle/>
          <a:p>
            <a:pPr rtl="0"/>
            <a:r>
              <a:rPr lang="hr-HR" dirty="0" smtClean="0"/>
              <a:t>OBRT</a:t>
            </a:r>
            <a:endParaRPr lang="hr-HR" dirty="0"/>
          </a:p>
        </p:txBody>
      </p:sp>
      <p:sp>
        <p:nvSpPr>
          <p:cNvPr id="6" name="Rezervirano mjesto za sadržaj 5"/>
          <p:cNvSpPr>
            <a:spLocks noGrp="1"/>
          </p:cNvSpPr>
          <p:nvPr>
            <p:ph sz="quarter" idx="4"/>
          </p:nvPr>
        </p:nvSpPr>
        <p:spPr/>
        <p:txBody>
          <a:bodyPr rtlCol="0">
            <a:normAutofit fontScale="70000" lnSpcReduction="20000"/>
          </a:bodyPr>
          <a:lstStyle/>
          <a:p>
            <a:pPr rtl="0"/>
            <a:r>
              <a:rPr lang="hr-HR" dirty="0" smtClean="0">
                <a:solidFill>
                  <a:srgbClr val="FF0000"/>
                </a:solidFill>
              </a:rPr>
              <a:t>obveza upisa u </a:t>
            </a:r>
            <a:r>
              <a:rPr lang="hr-HR" dirty="0" err="1" smtClean="0">
                <a:solidFill>
                  <a:srgbClr val="FF0000"/>
                </a:solidFill>
              </a:rPr>
              <a:t>RPO</a:t>
            </a:r>
            <a:r>
              <a:rPr lang="hr-HR" dirty="0" smtClean="0">
                <a:solidFill>
                  <a:srgbClr val="FF0000"/>
                </a:solidFill>
              </a:rPr>
              <a:t> najkasnije 8 dana od početka obavljanja djelatnosti</a:t>
            </a:r>
          </a:p>
          <a:p>
            <a:pPr rtl="0"/>
            <a:r>
              <a:rPr lang="hr-HR" dirty="0" smtClean="0">
                <a:solidFill>
                  <a:srgbClr val="FF0000"/>
                </a:solidFill>
              </a:rPr>
              <a:t>obveza izdavanja računa i za prodaju na tržnicama</a:t>
            </a:r>
          </a:p>
          <a:p>
            <a:pPr rtl="0"/>
            <a:r>
              <a:rPr lang="hr-HR" dirty="0" smtClean="0"/>
              <a:t>nema obvezu </a:t>
            </a:r>
            <a:r>
              <a:rPr lang="hr-HR" dirty="0" err="1" smtClean="0"/>
              <a:t>fiskalizirati</a:t>
            </a:r>
            <a:r>
              <a:rPr lang="hr-HR" dirty="0" smtClean="0"/>
              <a:t> račune za prodaju </a:t>
            </a:r>
            <a:r>
              <a:rPr lang="hr-HR" dirty="0" err="1" smtClean="0"/>
              <a:t>VPP</a:t>
            </a:r>
            <a:r>
              <a:rPr lang="hr-HR" dirty="0" smtClean="0"/>
              <a:t> na otvorenom</a:t>
            </a:r>
          </a:p>
          <a:p>
            <a:pPr rtl="0"/>
            <a:r>
              <a:rPr lang="hr-HR" dirty="0" smtClean="0"/>
              <a:t>porez na dohodak (paušalno ili vođenjem knjiga)</a:t>
            </a:r>
          </a:p>
          <a:p>
            <a:pPr rtl="0"/>
            <a:r>
              <a:rPr lang="hr-HR" dirty="0" smtClean="0"/>
              <a:t>obveznik PDV-a – vrijednost isporuka iznad 300.000 kn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7398072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r-HR" dirty="0" err="1" smtClean="0"/>
              <a:t>OPG</a:t>
            </a:r>
            <a:r>
              <a:rPr lang="hr-HR" dirty="0" smtClean="0"/>
              <a:t> obveznik poreza na dohodak</a:t>
            </a:r>
            <a:endParaRPr lang="hr-HR" dirty="0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4294967295"/>
          </p:nvPr>
        </p:nvSpPr>
        <p:spPr>
          <a:xfrm>
            <a:off x="9840416" y="18288"/>
            <a:ext cx="720080" cy="329184"/>
          </a:xfrm>
          <a:prstGeom prst="rect">
            <a:avLst/>
          </a:prstGeom>
        </p:spPr>
        <p:txBody>
          <a:bodyPr/>
          <a:lstStyle/>
          <a:p>
            <a:fld id="{D2E57653-3E58-4892-A7ED-712530ACC680}" type="slidenum">
              <a:rPr kumimoji="0" lang="en-US" smtClean="0"/>
              <a:pPr/>
              <a:t>11</a:t>
            </a:fld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36186062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dirty="0" smtClean="0"/>
              <a:t>Plaćanje poreza na dohodak i poslovne knjige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hr-HR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→ </a:t>
            </a:r>
            <a:r>
              <a:rPr lang="hr-HR" dirty="0" smtClean="0"/>
              <a:t>do </a:t>
            </a:r>
            <a:r>
              <a:rPr lang="hr-HR" dirty="0"/>
              <a:t>određenog iznosa primitaka – mogućnost biranja načina plaćanja poreza na </a:t>
            </a:r>
            <a:r>
              <a:rPr lang="hr-HR" dirty="0" smtClean="0"/>
              <a:t>dohodak</a:t>
            </a:r>
          </a:p>
          <a:p>
            <a:r>
              <a:rPr lang="hr-HR" b="1" u="sng" dirty="0"/>
              <a:t>primici </a:t>
            </a:r>
            <a:r>
              <a:rPr lang="hr-HR" b="1" u="sng" dirty="0" smtClean="0"/>
              <a:t> </a:t>
            </a:r>
            <a:r>
              <a:rPr lang="hr-HR" b="1" u="sng" dirty="0" err="1" smtClean="0"/>
              <a:t>OPG</a:t>
            </a:r>
            <a:r>
              <a:rPr lang="hr-HR" b="1" u="sng" dirty="0" smtClean="0"/>
              <a:t>-a:</a:t>
            </a:r>
            <a:endParaRPr lang="hr-HR" b="1" u="sng" dirty="0"/>
          </a:p>
          <a:p>
            <a:pPr lvl="1"/>
            <a:r>
              <a:rPr lang="hr-HR" b="1" dirty="0" smtClean="0"/>
              <a:t>do 80.500</a:t>
            </a:r>
            <a:r>
              <a:rPr lang="hr-HR" dirty="0" smtClean="0"/>
              <a:t> </a:t>
            </a:r>
            <a:r>
              <a:rPr lang="hr-HR" dirty="0"/>
              <a:t>nije obveznik poreza na </a:t>
            </a:r>
            <a:r>
              <a:rPr lang="hr-HR" dirty="0" smtClean="0"/>
              <a:t>dohodak (važno: neprerađeni </a:t>
            </a:r>
            <a:r>
              <a:rPr lang="hr-HR" dirty="0" err="1" smtClean="0"/>
              <a:t>poljop.proiz</a:t>
            </a:r>
            <a:r>
              <a:rPr lang="hr-HR" dirty="0" smtClean="0"/>
              <a:t>.)</a:t>
            </a:r>
            <a:endParaRPr lang="hr-HR" dirty="0"/>
          </a:p>
          <a:p>
            <a:pPr lvl="1"/>
            <a:r>
              <a:rPr lang="hr-HR" b="1" dirty="0" smtClean="0"/>
              <a:t>od 80.501 </a:t>
            </a:r>
            <a:r>
              <a:rPr lang="hr-HR" b="1" dirty="0"/>
              <a:t>do </a:t>
            </a:r>
            <a:r>
              <a:rPr lang="hr-HR" b="1" dirty="0" smtClean="0"/>
              <a:t>300.000 </a:t>
            </a:r>
            <a:r>
              <a:rPr lang="hr-HR" dirty="0"/>
              <a:t>može porez na dohodak plaćati u paušalnom iznosu</a:t>
            </a:r>
          </a:p>
          <a:p>
            <a:pPr lvl="2"/>
            <a:r>
              <a:rPr lang="hr-HR" dirty="0"/>
              <a:t>vodi evidenciju samo na Obrascu </a:t>
            </a:r>
            <a:r>
              <a:rPr lang="hr-HR" dirty="0" err="1"/>
              <a:t>KPR</a:t>
            </a:r>
            <a:r>
              <a:rPr lang="hr-HR" dirty="0"/>
              <a:t> (Knjiga prometa – upisuje sav promet, gotovinski i negotovinski, dnevno ažurno)</a:t>
            </a:r>
          </a:p>
          <a:p>
            <a:pPr lvl="1"/>
            <a:r>
              <a:rPr lang="hr-HR" b="1" dirty="0"/>
              <a:t>iznad </a:t>
            </a:r>
            <a:r>
              <a:rPr lang="hr-HR" b="1" dirty="0" smtClean="0"/>
              <a:t>300.000 </a:t>
            </a:r>
            <a:r>
              <a:rPr lang="hr-HR" dirty="0"/>
              <a:t>dohodak utvrđuje temeljem podataka iz poslovnih knjiga</a:t>
            </a:r>
          </a:p>
          <a:p>
            <a:pPr lvl="2"/>
            <a:r>
              <a:rPr lang="hr-HR" dirty="0"/>
              <a:t>knjige: </a:t>
            </a:r>
            <a:r>
              <a:rPr lang="hr-HR" dirty="0" err="1"/>
              <a:t>KPI</a:t>
            </a:r>
            <a:r>
              <a:rPr lang="hr-HR" dirty="0"/>
              <a:t>, Obrazac DI, Obrazac TO, Knjiga prometa za naplatu u </a:t>
            </a:r>
            <a:r>
              <a:rPr lang="hr-HR" dirty="0" smtClean="0"/>
              <a:t>gotovini</a:t>
            </a:r>
          </a:p>
          <a:p>
            <a:pPr lvl="2"/>
            <a:r>
              <a:rPr lang="hr-HR" dirty="0" smtClean="0"/>
              <a:t>obvezan </a:t>
            </a:r>
            <a:r>
              <a:rPr lang="hr-HR" dirty="0"/>
              <a:t>ulazak u sustav PDV-a </a:t>
            </a:r>
            <a:r>
              <a:rPr lang="hr-HR" b="1" u="sng" dirty="0" smtClean="0"/>
              <a:t>tijekom godine odnosno od </a:t>
            </a:r>
            <a:r>
              <a:rPr lang="hr-HR" b="1" u="sng" dirty="0"/>
              <a:t>1.1. sljedeće godine</a:t>
            </a:r>
          </a:p>
          <a:p>
            <a:pPr lvl="2"/>
            <a:r>
              <a:rPr lang="hr-HR" dirty="0"/>
              <a:t>još i Knjige U-RA i I-RA i druge PDV </a:t>
            </a:r>
            <a:r>
              <a:rPr lang="hr-HR" dirty="0" smtClean="0"/>
              <a:t>evidencije</a:t>
            </a:r>
          </a:p>
          <a:p>
            <a:pPr marL="548640" lvl="2" indent="0">
              <a:buNone/>
            </a:pPr>
            <a:r>
              <a:rPr lang="hr-HR" dirty="0" smtClean="0"/>
              <a:t>________________________________________________________________</a:t>
            </a:r>
            <a:endParaRPr lang="hr-HR" dirty="0"/>
          </a:p>
          <a:p>
            <a:endParaRPr lang="hr-HR" dirty="0" smtClean="0"/>
          </a:p>
          <a:p>
            <a:endParaRPr lang="hr-HR" dirty="0"/>
          </a:p>
          <a:p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57653-3E58-4892-A7ED-712530ACC680}" type="slidenum">
              <a:rPr kumimoji="0" lang="en-US" smtClean="0"/>
              <a:pPr/>
              <a:t>12</a:t>
            </a:fld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40843149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Evidencija o proizvodnji i prodaji vlastitih poljoprivrednih proizvoda (</a:t>
            </a:r>
            <a:r>
              <a:rPr lang="hr-HR" dirty="0" err="1" smtClean="0"/>
              <a:t>VPP</a:t>
            </a:r>
            <a:r>
              <a:rPr lang="hr-HR" dirty="0" smtClean="0"/>
              <a:t>)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err="1"/>
              <a:t>OPG</a:t>
            </a:r>
            <a:r>
              <a:rPr lang="hr-HR" dirty="0"/>
              <a:t> mora voditi </a:t>
            </a:r>
            <a:r>
              <a:rPr lang="hr-HR" u="sng" dirty="0">
                <a:solidFill>
                  <a:srgbClr val="FF0000"/>
                </a:solidFill>
              </a:rPr>
              <a:t>Evidenciju o </a:t>
            </a:r>
            <a:r>
              <a:rPr lang="hr-HR" u="sng" dirty="0" smtClean="0">
                <a:solidFill>
                  <a:srgbClr val="FF0000"/>
                </a:solidFill>
              </a:rPr>
              <a:t>poljoprivrednoj proizvodnji i prodaji </a:t>
            </a:r>
            <a:r>
              <a:rPr lang="hr-HR" u="sng" dirty="0" err="1" smtClean="0">
                <a:solidFill>
                  <a:srgbClr val="FF0000"/>
                </a:solidFill>
              </a:rPr>
              <a:t>VPP</a:t>
            </a:r>
            <a:r>
              <a:rPr lang="hr-HR" u="sng" dirty="0" smtClean="0">
                <a:solidFill>
                  <a:srgbClr val="FF0000"/>
                </a:solidFill>
              </a:rPr>
              <a:t> </a:t>
            </a:r>
            <a:r>
              <a:rPr lang="hr-HR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→ </a:t>
            </a:r>
            <a:r>
              <a:rPr lang="hr-HR" dirty="0" smtClean="0"/>
              <a:t>prema </a:t>
            </a:r>
            <a:r>
              <a:rPr lang="hr-HR" dirty="0"/>
              <a:t>Pravilniku o upisniku </a:t>
            </a:r>
            <a:r>
              <a:rPr lang="hr-HR" dirty="0" err="1"/>
              <a:t>OPG</a:t>
            </a:r>
            <a:r>
              <a:rPr lang="hr-HR" dirty="0"/>
              <a:t>-a/Pravilniku o upisniku </a:t>
            </a:r>
            <a:r>
              <a:rPr lang="hr-HR" dirty="0" smtClean="0"/>
              <a:t>poljoprivrednika </a:t>
            </a:r>
            <a:r>
              <a:rPr lang="hr-HR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→</a:t>
            </a:r>
            <a:r>
              <a:rPr lang="hr-HR" dirty="0"/>
              <a:t> bez obzira je li obveznik poreza na dohodak, i bez obzira vodi li knjige ili je </a:t>
            </a:r>
            <a:r>
              <a:rPr lang="hr-HR" dirty="0" err="1" smtClean="0"/>
              <a:t>paušalista</a:t>
            </a:r>
            <a:endParaRPr lang="hr-HR" dirty="0" smtClean="0"/>
          </a:p>
          <a:p>
            <a:r>
              <a:rPr lang="hr-HR" dirty="0" smtClean="0"/>
              <a:t>nova evidencija – primjena od 1.7.2019.</a:t>
            </a:r>
          </a:p>
          <a:p>
            <a:r>
              <a:rPr lang="hr-HR" dirty="0" smtClean="0"/>
              <a:t>nositelj </a:t>
            </a:r>
            <a:r>
              <a:rPr lang="hr-HR" dirty="0" err="1" smtClean="0"/>
              <a:t>OPG</a:t>
            </a:r>
            <a:r>
              <a:rPr lang="hr-HR" dirty="0" smtClean="0"/>
              <a:t>-a popunjava propisani obrazac putem </a:t>
            </a:r>
            <a:r>
              <a:rPr lang="hr-HR" dirty="0" err="1" smtClean="0"/>
              <a:t>AGRONET</a:t>
            </a:r>
            <a:r>
              <a:rPr lang="hr-HR" dirty="0" smtClean="0"/>
              <a:t>-a najkasnije do 1. svibnja tekuće godine za proizvodnju i prodaju u prethodnoj godini </a:t>
            </a:r>
            <a:r>
              <a:rPr lang="hr-HR" u="sng" dirty="0" smtClean="0"/>
              <a:t>prema uputama za vođenje evidencije koje objavljuje Agencija za plaćanje</a:t>
            </a:r>
            <a:endParaRPr lang="hr-HR" u="sng" dirty="0"/>
          </a:p>
          <a:p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57653-3E58-4892-A7ED-712530ACC680}" type="slidenum">
              <a:rPr kumimoji="0" lang="en-US" smtClean="0"/>
              <a:pPr/>
              <a:t>13</a:t>
            </a:fld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27168976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/>
              <a:t>evidencija se </a:t>
            </a:r>
            <a:r>
              <a:rPr lang="hr-HR" u="sng" dirty="0" smtClean="0"/>
              <a:t>vodi svaki dan tijekom kojeg je </a:t>
            </a:r>
            <a:r>
              <a:rPr lang="hr-HR" u="sng" dirty="0" err="1" smtClean="0"/>
              <a:t>OPG</a:t>
            </a:r>
            <a:r>
              <a:rPr lang="hr-HR" u="sng" dirty="0" smtClean="0"/>
              <a:t> imao prodaju </a:t>
            </a:r>
            <a:r>
              <a:rPr lang="hr-HR" u="sng" dirty="0" err="1" smtClean="0"/>
              <a:t>VPP</a:t>
            </a:r>
            <a:endParaRPr lang="hr-HR" u="sng" dirty="0" smtClean="0"/>
          </a:p>
          <a:p>
            <a:r>
              <a:rPr lang="hr-HR" dirty="0" smtClean="0"/>
              <a:t>dnevna evidencija vodi se u pisanom ili elektroničkom obliku </a:t>
            </a:r>
            <a:r>
              <a:rPr lang="hr-HR" u="sng" dirty="0" smtClean="0"/>
              <a:t>u skladu s propisima kojim se uređuje područje trgovine</a:t>
            </a:r>
          </a:p>
          <a:p>
            <a:r>
              <a:rPr lang="hr-HR" dirty="0" smtClean="0"/>
              <a:t>Zakon o trgovini, čl. 16. – nositelj </a:t>
            </a:r>
            <a:r>
              <a:rPr lang="hr-HR" dirty="0" err="1" smtClean="0"/>
              <a:t>OPG</a:t>
            </a:r>
            <a:r>
              <a:rPr lang="hr-HR" dirty="0" smtClean="0"/>
              <a:t>-a kao trgovac mora na prodajnom mjestu osigurati podatke o zaduženju i </a:t>
            </a:r>
            <a:r>
              <a:rPr lang="hr-HR" dirty="0" err="1" smtClean="0"/>
              <a:t>razduženju</a:t>
            </a:r>
            <a:r>
              <a:rPr lang="hr-HR" dirty="0" smtClean="0"/>
              <a:t> maloprodajnog mjesta, </a:t>
            </a:r>
            <a:r>
              <a:rPr lang="hr-HR" u="sng" dirty="0" smtClean="0"/>
              <a:t>npr. u obliku knjige popisa </a:t>
            </a:r>
            <a:r>
              <a:rPr lang="hr-HR" dirty="0" smtClean="0"/>
              <a:t>(trgovačka knjiga)</a:t>
            </a:r>
          </a:p>
          <a:p>
            <a:endParaRPr lang="hr-HR" dirty="0" smtClean="0"/>
          </a:p>
          <a:p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57653-3E58-4892-A7ED-712530ACC680}" type="slidenum">
              <a:rPr kumimoji="0" lang="en-US" smtClean="0"/>
              <a:pPr/>
              <a:t>14</a:t>
            </a:fld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40834668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 dirty="0"/>
          </a:p>
        </p:txBody>
      </p:sp>
      <p:pic>
        <p:nvPicPr>
          <p:cNvPr id="5" name="Rezervirano mjesto sadržaja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15480" y="1844824"/>
            <a:ext cx="9361040" cy="3384376"/>
          </a:xfrm>
          <a:prstGeom prst="rect">
            <a:avLst/>
          </a:prstGeom>
        </p:spPr>
      </p:pic>
      <p:sp>
        <p:nvSpPr>
          <p:cNvPr id="4" name="Rezervirano mjesto broja slajd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57653-3E58-4892-A7ED-712530ACC680}" type="slidenum">
              <a:rPr kumimoji="0" lang="en-US" smtClean="0"/>
              <a:pPr/>
              <a:t>15</a:t>
            </a:fld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2721705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5" name="Rezervirano mjesto sadržaja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47528" y="2204864"/>
            <a:ext cx="8712968" cy="3096344"/>
          </a:xfrm>
          <a:prstGeom prst="rect">
            <a:avLst/>
          </a:prstGeom>
        </p:spPr>
      </p:pic>
      <p:sp>
        <p:nvSpPr>
          <p:cNvPr id="4" name="Rezervirano mjesto broja slajd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57653-3E58-4892-A7ED-712530ACC680}" type="slidenum">
              <a:rPr kumimoji="0" lang="en-US" smtClean="0"/>
              <a:pPr/>
              <a:t>16</a:t>
            </a:fld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40573953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dirty="0"/>
              <a:t>Kako se utvrđuju primici </a:t>
            </a:r>
            <a:r>
              <a:rPr lang="hr-HR" dirty="0" err="1"/>
              <a:t>OPG</a:t>
            </a:r>
            <a:r>
              <a:rPr lang="hr-HR" dirty="0"/>
              <a:t>-a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hr-HR" b="1" dirty="0">
                <a:solidFill>
                  <a:srgbClr val="FF0000"/>
                </a:solidFill>
              </a:rPr>
              <a:t>primici</a:t>
            </a:r>
            <a:r>
              <a:rPr lang="hr-HR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→  </a:t>
            </a:r>
            <a:r>
              <a:rPr lang="hr-HR" dirty="0"/>
              <a:t>sva dobra (novac, stvari, materijalna prava, usluge i drugo) koja su poreznom obvezniku pritekla u poreznom razdoblju primjenom načela blagajne (od 1.1. do 31.12.)</a:t>
            </a:r>
          </a:p>
          <a:p>
            <a:r>
              <a:rPr lang="hr-HR" dirty="0"/>
              <a:t>uključivo i potpore (sredstva iz fondova EU, državne potpore, potpore lokalne zajednice)</a:t>
            </a:r>
          </a:p>
          <a:p>
            <a:endParaRPr lang="hr-HR" dirty="0">
              <a:solidFill>
                <a:srgbClr val="FF0000"/>
              </a:solidFill>
            </a:endParaRPr>
          </a:p>
          <a:p>
            <a:r>
              <a:rPr lang="hr-HR" dirty="0">
                <a:solidFill>
                  <a:srgbClr val="FF0000"/>
                </a:solidFill>
              </a:rPr>
              <a:t>iznimno:</a:t>
            </a:r>
          </a:p>
          <a:p>
            <a:pPr lvl="1"/>
            <a:r>
              <a:rPr lang="hr-HR" dirty="0"/>
              <a:t>ne primjenjuje se načelo blagajne u slučaju kada se iz sredstava potpore nabavlja dugotrajna imovine koja podliježe amortizaciji</a:t>
            </a:r>
          </a:p>
          <a:p>
            <a:pPr lvl="1"/>
            <a:r>
              <a:rPr lang="hr-HR" dirty="0"/>
              <a:t>u ovom slučaju primitak se iskazuje u visini iznosa evidentiranih izdataka nastalih temeljem amortizacije te dugotrajne imovine u istom poreznom razdoblju (čl. 31. st. 7. Zakona o porezu na dohodak)</a:t>
            </a:r>
          </a:p>
          <a:p>
            <a:pPr lvl="1"/>
            <a:r>
              <a:rPr lang="hr-HR" dirty="0"/>
              <a:t>potpora za zemljište – primitak prema novčanom načelu</a:t>
            </a:r>
          </a:p>
          <a:p>
            <a:pPr lvl="1"/>
            <a:r>
              <a:rPr lang="hr-HR" b="1" dirty="0">
                <a:solidFill>
                  <a:srgbClr val="FF0000"/>
                </a:solidFill>
              </a:rPr>
              <a:t>Važno</a:t>
            </a:r>
            <a:r>
              <a:rPr lang="hr-HR" dirty="0"/>
              <a:t>: prema mišljenju MF, 20.3.2018. – razgraničenje prihoda i kod </a:t>
            </a:r>
            <a:r>
              <a:rPr lang="hr-HR" dirty="0" err="1"/>
              <a:t>OPG</a:t>
            </a:r>
            <a:r>
              <a:rPr lang="hr-HR" dirty="0"/>
              <a:t>-a </a:t>
            </a:r>
            <a:r>
              <a:rPr lang="hr-HR" dirty="0" err="1"/>
              <a:t>paušaliste</a:t>
            </a:r>
            <a:r>
              <a:rPr lang="hr-HR" dirty="0"/>
              <a:t> (primitak u visini pretpostavljenog iznosa amortizacije za određeno razdoblje)</a:t>
            </a:r>
          </a:p>
          <a:p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57653-3E58-4892-A7ED-712530ACC680}" type="slidenum">
              <a:rPr kumimoji="0" lang="en-US" smtClean="0"/>
              <a:pPr/>
              <a:t>17</a:t>
            </a:fld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42746863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Korištenje potpore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hr-HR" dirty="0" smtClean="0"/>
              <a:t>Potporu poljoprivrednici </a:t>
            </a:r>
            <a:r>
              <a:rPr lang="hr-HR" dirty="0"/>
              <a:t>mogu iskoristiti za kupnju domaćih životinja, bilja, sjemena i sadnog materijala, kupnju zemljišta, mehanizacije i opreme te kupnju, građenje ili opremanje objekata u svrhu obavljanja poljoprivredne proizvodnje ili </a:t>
            </a:r>
            <a:r>
              <a:rPr lang="hr-HR" dirty="0" smtClean="0"/>
              <a:t>prerade</a:t>
            </a:r>
          </a:p>
          <a:p>
            <a:r>
              <a:rPr lang="hr-HR" u="sng" dirty="0" smtClean="0"/>
              <a:t>dobavljači mogu biti</a:t>
            </a:r>
          </a:p>
          <a:p>
            <a:pPr lvl="1"/>
            <a:r>
              <a:rPr lang="hr-HR" dirty="0" smtClean="0"/>
              <a:t>pravne osobe – izdaju račun, moguće plaćanje gotovinom do 5.000 kn ili na žiro račun</a:t>
            </a:r>
          </a:p>
          <a:p>
            <a:pPr lvl="1"/>
            <a:r>
              <a:rPr lang="hr-HR" dirty="0" smtClean="0"/>
              <a:t>obrtnici – izdaju račun, obvezno plaćanje na žiro račun obrtnika </a:t>
            </a:r>
            <a:r>
              <a:rPr lang="hr-HR" dirty="0" smtClean="0">
                <a:solidFill>
                  <a:srgbClr val="FF0000"/>
                </a:solidFill>
              </a:rPr>
              <a:t>(izmjene Pravilnika o porezu na dohodak – od 1.1.2020. -  obrtnicima ili drugom OPG-u se može do 5.000 kn platiti u gotovini)</a:t>
            </a:r>
          </a:p>
          <a:p>
            <a:pPr lvl="1"/>
            <a:r>
              <a:rPr lang="hr-HR" dirty="0" smtClean="0"/>
              <a:t>drugi </a:t>
            </a:r>
            <a:r>
              <a:rPr lang="hr-HR" dirty="0" err="1" smtClean="0"/>
              <a:t>OPG</a:t>
            </a:r>
            <a:r>
              <a:rPr lang="hr-HR" dirty="0" smtClean="0"/>
              <a:t> – izdaje račun ili otkupni blok - plaćanje na </a:t>
            </a:r>
            <a:r>
              <a:rPr lang="hr-HR" dirty="0" err="1" smtClean="0"/>
              <a:t>žr</a:t>
            </a:r>
            <a:r>
              <a:rPr lang="hr-HR" dirty="0" smtClean="0"/>
              <a:t> ili do 5.000 kn u gotovini)</a:t>
            </a:r>
          </a:p>
          <a:p>
            <a:pPr lvl="1"/>
            <a:r>
              <a:rPr lang="hr-HR" dirty="0"/>
              <a:t>građani – otkup imovine, mogućnost plaćanja u gotovini temeljem kupoprodajnog ugovora (npr. kupnja zemljišta, rabljene mehanizacije</a:t>
            </a:r>
            <a:r>
              <a:rPr lang="hr-HR" dirty="0" smtClean="0"/>
              <a:t>) – voditi računa o Zakonu o sprečavanju pranja novca...</a:t>
            </a:r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57653-3E58-4892-A7ED-712530ACC680}" type="slidenum">
              <a:rPr kumimoji="0" lang="en-US" smtClean="0"/>
              <a:pPr/>
              <a:t>18</a:t>
            </a:fld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27800275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hr-HR" dirty="0"/>
              <a:t>o primljenim državnim </a:t>
            </a:r>
            <a:r>
              <a:rPr lang="hr-HR" dirty="0" smtClean="0"/>
              <a:t>potporama (uključivo i potporu iz programa EU) </a:t>
            </a:r>
            <a:r>
              <a:rPr lang="hr-HR" dirty="0"/>
              <a:t>i poticajima za nabavu dugotrajne imovine i iznosima obračunate amortizacije </a:t>
            </a:r>
            <a:r>
              <a:rPr lang="hr-HR" b="1" dirty="0">
                <a:solidFill>
                  <a:srgbClr val="FF0000"/>
                </a:solidFill>
              </a:rPr>
              <a:t>porezni obveznici moraju osigurati posebnu evidenciju</a:t>
            </a:r>
            <a:r>
              <a:rPr lang="hr-HR" b="1" dirty="0"/>
              <a:t> i to:</a:t>
            </a:r>
          </a:p>
          <a:p>
            <a:pPr lvl="1"/>
            <a:r>
              <a:rPr lang="hr-HR" b="1" dirty="0"/>
              <a:t>evidencija o primljenim potporama</a:t>
            </a:r>
          </a:p>
          <a:p>
            <a:pPr lvl="1"/>
            <a:r>
              <a:rPr lang="hr-HR" b="1" dirty="0"/>
              <a:t>evidencija o nabavi i stavljanju u upotrebu dugotrajne imovine te</a:t>
            </a:r>
          </a:p>
          <a:p>
            <a:pPr lvl="1"/>
            <a:r>
              <a:rPr lang="hr-HR" b="1" dirty="0"/>
              <a:t>o obračunanoj amortizaciji i</a:t>
            </a:r>
          </a:p>
          <a:p>
            <a:pPr lvl="1"/>
            <a:r>
              <a:rPr lang="hr-HR" b="1" dirty="0"/>
              <a:t>iskazanom prihodu u visini obračunane amortizacije</a:t>
            </a:r>
          </a:p>
          <a:p>
            <a:pPr lvl="1"/>
            <a:r>
              <a:rPr lang="hr-HR" b="1" dirty="0" smtClean="0"/>
              <a:t>___________________________________________________________________</a:t>
            </a:r>
            <a:endParaRPr lang="hr-HR" b="1" dirty="0"/>
          </a:p>
          <a:p>
            <a:pPr lvl="1"/>
            <a:r>
              <a:rPr lang="hr-HR" b="1" dirty="0" smtClean="0">
                <a:solidFill>
                  <a:srgbClr val="FF0000"/>
                </a:solidFill>
              </a:rPr>
              <a:t>Važno:</a:t>
            </a:r>
            <a:r>
              <a:rPr lang="hr-HR" dirty="0" smtClean="0"/>
              <a:t> prema mišljenju MF od 20.3.2018</a:t>
            </a:r>
          </a:p>
          <a:p>
            <a:pPr lvl="2"/>
            <a:r>
              <a:rPr lang="hr-HR" dirty="0" smtClean="0"/>
              <a:t>ako </a:t>
            </a:r>
            <a:r>
              <a:rPr lang="hr-HR" dirty="0" err="1"/>
              <a:t>OPG</a:t>
            </a:r>
            <a:r>
              <a:rPr lang="hr-HR" dirty="0"/>
              <a:t> plaća paušalni porez na dohodak </a:t>
            </a:r>
            <a:r>
              <a:rPr lang="hr-HR" dirty="0" smtClean="0"/>
              <a:t>ili nije u </a:t>
            </a:r>
            <a:r>
              <a:rPr lang="hr-HR" dirty="0" err="1" smtClean="0"/>
              <a:t>RPO</a:t>
            </a:r>
            <a:r>
              <a:rPr lang="hr-HR" dirty="0" smtClean="0"/>
              <a:t>– </a:t>
            </a:r>
            <a:r>
              <a:rPr lang="hr-HR" dirty="0"/>
              <a:t>primitak po osnovu potpore iskazuje se u iznosu pretpostavljene amortizacije sredstava za koja je primljena potpora</a:t>
            </a:r>
          </a:p>
          <a:p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57653-3E58-4892-A7ED-712530ACC680}" type="slidenum">
              <a:rPr kumimoji="0" lang="en-US" smtClean="0"/>
              <a:pPr/>
              <a:t>19</a:t>
            </a:fld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4322401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065212" y="304800"/>
            <a:ext cx="10058402" cy="707254"/>
          </a:xfrm>
        </p:spPr>
        <p:txBody>
          <a:bodyPr/>
          <a:lstStyle/>
          <a:p>
            <a:r>
              <a:rPr lang="hr-HR" dirty="0" smtClean="0"/>
              <a:t>Sadržaj predavanja: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1065214" y="878889"/>
            <a:ext cx="10058400" cy="5102811"/>
          </a:xfrm>
        </p:spPr>
        <p:txBody>
          <a:bodyPr>
            <a:noAutofit/>
          </a:bodyPr>
          <a:lstStyle/>
          <a:p>
            <a:r>
              <a:rPr lang="hr-HR" sz="1400" b="1" dirty="0"/>
              <a:t>Propisi koji uređuju poslovanje i porezni aspekt poslovanja poljoprivrednih proizvođača – novine od 1.1.2019.</a:t>
            </a:r>
          </a:p>
          <a:p>
            <a:r>
              <a:rPr lang="hr-HR" sz="1400" b="1" dirty="0"/>
              <a:t>Upisnici poljoprivrednika/Upisnici </a:t>
            </a:r>
            <a:r>
              <a:rPr lang="hr-HR" sz="1400" b="1" dirty="0" err="1"/>
              <a:t>OPG</a:t>
            </a:r>
            <a:r>
              <a:rPr lang="hr-HR" sz="1400" b="1" dirty="0"/>
              <a:t>-a (važno zbog obveze plaćanja doprinosa)</a:t>
            </a:r>
          </a:p>
          <a:p>
            <a:r>
              <a:rPr lang="hr-HR" sz="1400" b="1" dirty="0"/>
              <a:t>Porezni status poljoprivrednika:</a:t>
            </a:r>
          </a:p>
          <a:p>
            <a:pPr lvl="1"/>
            <a:r>
              <a:rPr lang="hr-HR" sz="1400" dirty="0" err="1"/>
              <a:t>OPG</a:t>
            </a:r>
            <a:r>
              <a:rPr lang="hr-HR" sz="1400" dirty="0"/>
              <a:t>  izvan sustava oporezivanja</a:t>
            </a:r>
          </a:p>
          <a:p>
            <a:pPr lvl="1"/>
            <a:r>
              <a:rPr lang="hr-HR" sz="1400" dirty="0" err="1"/>
              <a:t>OPG</a:t>
            </a:r>
            <a:r>
              <a:rPr lang="hr-HR" sz="1400" dirty="0"/>
              <a:t> obveznik poreza na </a:t>
            </a:r>
            <a:r>
              <a:rPr lang="hr-HR" sz="1400" dirty="0" smtClean="0"/>
              <a:t>dohodak (ili dobit)</a:t>
            </a:r>
            <a:endParaRPr lang="hr-HR" sz="1400" dirty="0"/>
          </a:p>
          <a:p>
            <a:pPr lvl="1"/>
            <a:r>
              <a:rPr lang="hr-HR" sz="1400" dirty="0" err="1"/>
              <a:t>OPG</a:t>
            </a:r>
            <a:r>
              <a:rPr lang="hr-HR" sz="1400" dirty="0"/>
              <a:t> obveznik PDV-a</a:t>
            </a:r>
          </a:p>
          <a:p>
            <a:r>
              <a:rPr lang="hr-HR" sz="1400" b="1" dirty="0"/>
              <a:t>Obvezni doprinosi poljoprivrednika</a:t>
            </a:r>
          </a:p>
          <a:p>
            <a:pPr lvl="1"/>
            <a:r>
              <a:rPr lang="hr-HR" sz="1400" dirty="0"/>
              <a:t>poljoprivrednici koji nisu upisani u </a:t>
            </a:r>
            <a:r>
              <a:rPr lang="hr-HR" sz="1400" dirty="0" err="1"/>
              <a:t>RPO</a:t>
            </a:r>
            <a:endParaRPr lang="hr-HR" sz="1400" dirty="0"/>
          </a:p>
          <a:p>
            <a:pPr lvl="1"/>
            <a:r>
              <a:rPr lang="hr-HR" sz="1400" dirty="0"/>
              <a:t>poljoprivrednici upisani u </a:t>
            </a:r>
            <a:r>
              <a:rPr lang="hr-HR" sz="1400" dirty="0" err="1"/>
              <a:t>RPO</a:t>
            </a:r>
            <a:endParaRPr lang="hr-HR" sz="1400" dirty="0"/>
          </a:p>
          <a:p>
            <a:pPr lvl="2"/>
            <a:r>
              <a:rPr lang="hr-HR" sz="1400" dirty="0"/>
              <a:t>obveznici poreza na </a:t>
            </a:r>
            <a:r>
              <a:rPr lang="hr-HR" sz="1400" dirty="0" smtClean="0"/>
              <a:t>dohodak (</a:t>
            </a:r>
            <a:r>
              <a:rPr lang="hr-HR" sz="1400" dirty="0" err="1" smtClean="0"/>
              <a:t>paušalisti</a:t>
            </a:r>
            <a:r>
              <a:rPr lang="hr-HR" sz="1400" dirty="0" smtClean="0"/>
              <a:t> ili vode poslovne knjige)</a:t>
            </a:r>
          </a:p>
          <a:p>
            <a:pPr lvl="2"/>
            <a:r>
              <a:rPr lang="hr-HR" sz="1400" dirty="0" smtClean="0"/>
              <a:t>obveznici poreza na dobit</a:t>
            </a:r>
            <a:endParaRPr lang="hr-HR" sz="1400" dirty="0"/>
          </a:p>
          <a:p>
            <a:r>
              <a:rPr lang="hr-HR" sz="1400" b="1" dirty="0" smtClean="0"/>
              <a:t>Prodaja </a:t>
            </a:r>
            <a:r>
              <a:rPr lang="hr-HR" sz="1400" b="1" dirty="0" err="1"/>
              <a:t>VPP</a:t>
            </a:r>
            <a:r>
              <a:rPr lang="hr-HR" sz="1400" b="1" dirty="0"/>
              <a:t>, izdavanje računa, </a:t>
            </a:r>
            <a:r>
              <a:rPr lang="hr-HR" sz="1400" b="1" dirty="0" err="1" smtClean="0"/>
              <a:t>fiskalizacija</a:t>
            </a:r>
            <a:endParaRPr lang="hr-HR" sz="1400" b="1" dirty="0" smtClean="0"/>
          </a:p>
          <a:p>
            <a:r>
              <a:rPr lang="hr-HR" sz="1400" b="1" dirty="0" smtClean="0"/>
              <a:t>Djelatnost ugostiteljstva i turizma na </a:t>
            </a:r>
            <a:r>
              <a:rPr lang="hr-HR" sz="1400" b="1" dirty="0" err="1" smtClean="0"/>
              <a:t>OPG</a:t>
            </a:r>
            <a:r>
              <a:rPr lang="hr-HR" sz="1400" b="1" dirty="0" smtClean="0"/>
              <a:t>-u</a:t>
            </a:r>
            <a:endParaRPr lang="hr-HR" sz="1400" b="1" dirty="0"/>
          </a:p>
          <a:p>
            <a:endParaRPr lang="hr-HR" sz="1200" dirty="0"/>
          </a:p>
          <a:p>
            <a:endParaRPr lang="hr-HR" sz="1600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57653-3E58-4892-A7ED-712530ACC680}" type="slidenum">
              <a:rPr kumimoji="0" lang="en-US" smtClean="0"/>
              <a:pPr/>
              <a:t>2</a:t>
            </a:fld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41046318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dirty="0"/>
              <a:t>Primjer: Potpora za nabavu DI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hr-HR" dirty="0"/>
              <a:t>u V. mjesecu </a:t>
            </a:r>
            <a:r>
              <a:rPr lang="hr-HR" dirty="0" smtClean="0"/>
              <a:t>2019. </a:t>
            </a:r>
            <a:r>
              <a:rPr lang="hr-HR" dirty="0"/>
              <a:t>nabavljen je traktor nabavne vrijednosti 100.000 kn i istom mjesecu stavljen u upotrebu</a:t>
            </a:r>
          </a:p>
          <a:p>
            <a:r>
              <a:rPr lang="hr-HR" dirty="0"/>
              <a:t>ukupna nabavna vrijednost traktora financirana je iz potpore koja je OPG-u doznačena u travnju </a:t>
            </a:r>
            <a:r>
              <a:rPr lang="hr-HR" dirty="0" smtClean="0"/>
              <a:t>2019. </a:t>
            </a:r>
            <a:r>
              <a:rPr lang="hr-HR" dirty="0"/>
              <a:t>g.</a:t>
            </a:r>
          </a:p>
          <a:p>
            <a:r>
              <a:rPr lang="hr-HR" dirty="0"/>
              <a:t>potpora se iskazuje kao primitak u razdoblju obračuna amortizacije i u visini koja se odnosi na dio koji se financira iz potpore</a:t>
            </a:r>
          </a:p>
          <a:p>
            <a:r>
              <a:rPr lang="hr-HR" dirty="0"/>
              <a:t>npr.</a:t>
            </a:r>
          </a:p>
          <a:p>
            <a:pPr lvl="1"/>
            <a:r>
              <a:rPr lang="hr-HR" dirty="0"/>
              <a:t>nabavna vrijednost traktora 100.000 kn</a:t>
            </a:r>
          </a:p>
          <a:p>
            <a:pPr lvl="1"/>
            <a:r>
              <a:rPr lang="hr-HR" dirty="0"/>
              <a:t>stopa amortizacije 25% (4 godine) = iznos otpisa 25.000 godišnje</a:t>
            </a:r>
          </a:p>
          <a:p>
            <a:pPr lvl="1"/>
            <a:r>
              <a:rPr lang="hr-HR" dirty="0"/>
              <a:t>financirano iz potpore pa se iskazuje primitak u visini  25.000 kn kroz razdoblje obračuna amortizacije (u </a:t>
            </a:r>
            <a:r>
              <a:rPr lang="hr-HR" dirty="0" smtClean="0"/>
              <a:t>2019 </a:t>
            </a:r>
            <a:r>
              <a:rPr lang="hr-HR" dirty="0"/>
              <a:t>g. 25.000/12 x 6 mjeseca = 12.500 iznos amortizacije za </a:t>
            </a:r>
            <a:r>
              <a:rPr lang="hr-HR" dirty="0" smtClean="0"/>
              <a:t>2019 </a:t>
            </a:r>
            <a:r>
              <a:rPr lang="hr-HR" dirty="0"/>
              <a:t>i u toj visini se iskazuje primitak po osnovu potpore)</a:t>
            </a:r>
          </a:p>
          <a:p>
            <a:pPr marL="0" indent="0">
              <a:buNone/>
            </a:pPr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57653-3E58-4892-A7ED-712530ACC680}" type="slidenum">
              <a:rPr kumimoji="0" lang="en-US" smtClean="0"/>
              <a:pPr/>
              <a:t>20</a:t>
            </a:fld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13985272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dirty="0" err="1"/>
              <a:t>OPG</a:t>
            </a:r>
            <a:r>
              <a:rPr lang="hr-HR" dirty="0"/>
              <a:t> plaća paušalni porez na dohodak </a:t>
            </a:r>
            <a:r>
              <a:rPr lang="hr-HR" dirty="0" smtClean="0"/>
              <a:t/>
            </a:r>
            <a:br>
              <a:rPr lang="hr-HR" dirty="0" smtClean="0"/>
            </a:br>
            <a:r>
              <a:rPr lang="hr-HR" dirty="0" smtClean="0"/>
              <a:t>(</a:t>
            </a:r>
            <a:r>
              <a:rPr lang="hr-HR" dirty="0"/>
              <a:t>5 razina)</a:t>
            </a:r>
          </a:p>
        </p:txBody>
      </p:sp>
      <p:graphicFrame>
        <p:nvGraphicFramePr>
          <p:cNvPr id="6" name="Rezervirano mjesto sadržaja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90003188"/>
              </p:ext>
            </p:extLst>
          </p:nvPr>
        </p:nvGraphicFramePr>
        <p:xfrm>
          <a:off x="1065212" y="1524003"/>
          <a:ext cx="10242868" cy="500887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9782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6134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50946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742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898623">
                <a:tc>
                  <a:txBody>
                    <a:bodyPr/>
                    <a:lstStyle/>
                    <a:p>
                      <a:pPr algn="ctr"/>
                      <a:endParaRPr lang="hr-HR" sz="1800" dirty="0"/>
                    </a:p>
                    <a:p>
                      <a:pPr algn="ctr"/>
                      <a:endParaRPr lang="hr-HR" sz="1800" dirty="0"/>
                    </a:p>
                    <a:p>
                      <a:pPr algn="ctr"/>
                      <a:r>
                        <a:rPr lang="hr-HR" sz="1800" dirty="0"/>
                        <a:t>OSTVARENI UKUPNI PRIMICI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800" dirty="0"/>
                        <a:t>GODIŠNJA POREZNA OSNOVICA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800" dirty="0"/>
                        <a:t>GODIŠNJI PAUŠALNI POREZ NA DOHODAK</a:t>
                      </a:r>
                    </a:p>
                    <a:p>
                      <a:pPr algn="ctr"/>
                      <a:endParaRPr lang="hr-HR" sz="1800" dirty="0"/>
                    </a:p>
                    <a:p>
                      <a:pPr algn="ctr"/>
                      <a:r>
                        <a:rPr lang="hr-HR" sz="1800" dirty="0"/>
                        <a:t>stopa 12%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800" dirty="0"/>
                        <a:t>MJESEČNI PAUŠALNI POREZ NA DOHODAK (BEZ PRIREZA)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74656">
                <a:tc>
                  <a:txBody>
                    <a:bodyPr/>
                    <a:lstStyle/>
                    <a:p>
                      <a:pPr algn="l"/>
                      <a:r>
                        <a:rPr lang="hr-HR" sz="1800" dirty="0"/>
                        <a:t>od</a:t>
                      </a:r>
                      <a:r>
                        <a:rPr lang="hr-HR" sz="1800" baseline="0" dirty="0"/>
                        <a:t> 0,00 do 85.000,00</a:t>
                      </a:r>
                      <a:endParaRPr lang="hr-HR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800" dirty="0"/>
                        <a:t>12.750,00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800" dirty="0"/>
                        <a:t>1.530,00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800" dirty="0"/>
                        <a:t>127,50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58900">
                <a:tc>
                  <a:txBody>
                    <a:bodyPr/>
                    <a:lstStyle/>
                    <a:p>
                      <a:pPr algn="l"/>
                      <a:r>
                        <a:rPr lang="hr-HR" sz="1800" dirty="0"/>
                        <a:t>od 85.000,01</a:t>
                      </a:r>
                      <a:r>
                        <a:rPr lang="hr-HR" sz="1800" baseline="0" dirty="0"/>
                        <a:t> do 115.000,00</a:t>
                      </a:r>
                      <a:endParaRPr lang="hr-HR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800" dirty="0"/>
                        <a:t>17.250,00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800" dirty="0"/>
                        <a:t>2.070,00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800" dirty="0"/>
                        <a:t>172,50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58900">
                <a:tc>
                  <a:txBody>
                    <a:bodyPr/>
                    <a:lstStyle/>
                    <a:p>
                      <a:pPr algn="l"/>
                      <a:r>
                        <a:rPr lang="hr-HR" sz="1800" dirty="0"/>
                        <a:t>od 115.000,01</a:t>
                      </a:r>
                      <a:r>
                        <a:rPr lang="hr-HR" sz="1800" baseline="0" dirty="0"/>
                        <a:t> do 149.500,00</a:t>
                      </a:r>
                      <a:endParaRPr lang="hr-HR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800" dirty="0"/>
                        <a:t>22.425,00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800" dirty="0"/>
                        <a:t>2.691,00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800" dirty="0"/>
                        <a:t>224,25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58900">
                <a:tc>
                  <a:txBody>
                    <a:bodyPr/>
                    <a:lstStyle/>
                    <a:p>
                      <a:pPr algn="l"/>
                      <a:r>
                        <a:rPr lang="hr-HR" sz="1800" dirty="0"/>
                        <a:t>od 149.500,01 do 230.000,00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800" dirty="0"/>
                        <a:t>34.500,00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800" dirty="0"/>
                        <a:t>4.140,00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800" dirty="0"/>
                        <a:t>345,00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58900">
                <a:tc>
                  <a:txBody>
                    <a:bodyPr/>
                    <a:lstStyle/>
                    <a:p>
                      <a:pPr algn="l"/>
                      <a:r>
                        <a:rPr lang="hr-HR" sz="1800" dirty="0"/>
                        <a:t>od 230.000,01 do 300.000,00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800" dirty="0"/>
                        <a:t>45.000,00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800" dirty="0"/>
                        <a:t>5.400,00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800" dirty="0"/>
                        <a:t>450,00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4" name="Rezervirano mjesto broja slajd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57653-3E58-4892-A7ED-712530ACC680}" type="slidenum">
              <a:rPr kumimoji="0" lang="en-US" smtClean="0"/>
              <a:pPr/>
              <a:t>21</a:t>
            </a:fld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40279264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hr-HR" sz="2800" dirty="0"/>
              <a:t>Godišnji paušalni porez na dohodak utvrđuje PU rješenjem</a:t>
            </a:r>
          </a:p>
          <a:p>
            <a:r>
              <a:rPr lang="hr-HR" sz="2800" dirty="0"/>
              <a:t>Plaća se tromjesečno – do posljednjeg dana svakog tromjesečja</a:t>
            </a:r>
          </a:p>
          <a:p>
            <a:endParaRPr lang="hr-HR" sz="2800" dirty="0"/>
          </a:p>
          <a:p>
            <a:r>
              <a:rPr lang="hr-HR" sz="2800" b="1" dirty="0"/>
              <a:t>Olakšica </a:t>
            </a:r>
          </a:p>
          <a:p>
            <a:pPr lvl="1"/>
            <a:r>
              <a:rPr lang="hr-HR" sz="2800" b="1" dirty="0"/>
              <a:t>25% godišnjeg paušalnog poreza</a:t>
            </a:r>
            <a:r>
              <a:rPr lang="hr-HR" sz="2800" dirty="0"/>
              <a:t> –  za djelatnost </a:t>
            </a:r>
            <a:r>
              <a:rPr lang="hr-HR" sz="2800" u="sng" dirty="0">
                <a:solidFill>
                  <a:srgbClr val="FF0000"/>
                </a:solidFill>
              </a:rPr>
              <a:t>na potpomognutom području I. skupine</a:t>
            </a:r>
            <a:r>
              <a:rPr lang="hr-HR" sz="2800" dirty="0"/>
              <a:t> i području Grada Vukovara te otocima prve skupine</a:t>
            </a:r>
          </a:p>
          <a:p>
            <a:pPr lvl="1"/>
            <a:r>
              <a:rPr lang="hr-HR" sz="2800" dirty="0"/>
              <a:t>npr. </a:t>
            </a:r>
          </a:p>
          <a:p>
            <a:pPr lvl="2"/>
            <a:r>
              <a:rPr lang="hr-HR" sz="2600" dirty="0"/>
              <a:t>na području I. skupine za prihode do 85.000 kn godišnja obveza poreza na dohodak je 382,50 kn (1.530 x 0,25)</a:t>
            </a:r>
          </a:p>
          <a:p>
            <a:pPr marL="274320" lvl="1" indent="0">
              <a:buNone/>
            </a:pPr>
            <a:endParaRPr lang="hr-HR" dirty="0"/>
          </a:p>
          <a:p>
            <a:pPr marL="274320" lvl="1" indent="0">
              <a:buNone/>
            </a:pPr>
            <a:endParaRPr lang="hr-H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57653-3E58-4892-A7ED-712530ACC680}" type="slidenum">
              <a:rPr kumimoji="0" lang="en-US" smtClean="0"/>
              <a:pPr/>
              <a:t>22</a:t>
            </a:fld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1023750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dirty="0" smtClean="0"/>
              <a:t>Obrazac PO-SD - Izvješće o paušalnom dohotku od samostalnih djelatnosti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altLang="sr-Latn-RS" dirty="0" smtClean="0">
                <a:latin typeface="Calibri" panose="020F0502020204030204" pitchFamily="34" charset="0"/>
              </a:rPr>
              <a:t>na </a:t>
            </a:r>
            <a:r>
              <a:rPr lang="hr-HR" altLang="sr-Latn-RS" dirty="0">
                <a:latin typeface="Calibri" panose="020F0502020204030204" pitchFamily="34" charset="0"/>
              </a:rPr>
              <a:t>temelju iskazanih podataka o prometu iz Obrasca </a:t>
            </a:r>
            <a:r>
              <a:rPr lang="hr-HR" altLang="sr-Latn-RS" dirty="0" err="1">
                <a:latin typeface="Calibri" panose="020F0502020204030204" pitchFamily="34" charset="0"/>
              </a:rPr>
              <a:t>KPR</a:t>
            </a:r>
            <a:r>
              <a:rPr lang="hr-HR" altLang="sr-Latn-RS" dirty="0">
                <a:latin typeface="Calibri" panose="020F0502020204030204" pitchFamily="34" charset="0"/>
              </a:rPr>
              <a:t>, najkasnije </a:t>
            </a:r>
            <a:r>
              <a:rPr lang="hr-HR" altLang="sr-Latn-RS" b="1" u="sng" dirty="0">
                <a:latin typeface="Calibri" panose="020F0502020204030204" pitchFamily="34" charset="0"/>
              </a:rPr>
              <a:t>petnaest (15) dana po isteku kalendarske </a:t>
            </a:r>
            <a:r>
              <a:rPr lang="hr-HR" altLang="sr-Latn-RS" dirty="0">
                <a:latin typeface="Calibri" panose="020F0502020204030204" pitchFamily="34" charset="0"/>
              </a:rPr>
              <a:t>godine </a:t>
            </a:r>
            <a:r>
              <a:rPr lang="hr-HR" altLang="sr-Latn-RS" dirty="0" err="1" smtClean="0">
                <a:latin typeface="Calibri" panose="020F0502020204030204" pitchFamily="34" charset="0"/>
              </a:rPr>
              <a:t>OPG</a:t>
            </a:r>
            <a:r>
              <a:rPr lang="hr-HR" altLang="sr-Latn-RS" dirty="0" smtClean="0">
                <a:latin typeface="Calibri" panose="020F0502020204030204" pitchFamily="34" charset="0"/>
              </a:rPr>
              <a:t> treba Poreznoj upravi podnijeti </a:t>
            </a:r>
            <a:r>
              <a:rPr lang="hr-HR" altLang="sr-Latn-RS" b="1" dirty="0">
                <a:latin typeface="Calibri" panose="020F0502020204030204" pitchFamily="34" charset="0"/>
              </a:rPr>
              <a:t>izvješće </a:t>
            </a:r>
            <a:r>
              <a:rPr lang="hr-HR" altLang="sr-Latn-RS" dirty="0">
                <a:latin typeface="Calibri" panose="020F0502020204030204" pitchFamily="34" charset="0"/>
              </a:rPr>
              <a:t>o paušalnom dohotku od </a:t>
            </a:r>
            <a:r>
              <a:rPr lang="hr-HR" altLang="sr-Latn-RS" dirty="0" smtClean="0">
                <a:latin typeface="Calibri" panose="020F0502020204030204" pitchFamily="34" charset="0"/>
              </a:rPr>
              <a:t>poljoprivrede i uplaćenom </a:t>
            </a:r>
            <a:r>
              <a:rPr lang="hr-HR" altLang="sr-Latn-RS" dirty="0">
                <a:latin typeface="Calibri" panose="020F0502020204030204" pitchFamily="34" charset="0"/>
              </a:rPr>
              <a:t>paušalnom porezu i prirezu poreza na dohodak  </a:t>
            </a:r>
            <a:r>
              <a:rPr lang="hr-HR" altLang="sr-Latn-RS" dirty="0" smtClean="0">
                <a:latin typeface="Calibri" panose="020F0502020204030204" pitchFamily="34" charset="0"/>
              </a:rPr>
              <a:t>na Obrascu PO SD</a:t>
            </a:r>
          </a:p>
          <a:p>
            <a:r>
              <a:rPr lang="hr-HR" altLang="sr-Latn-RS" dirty="0" smtClean="0">
                <a:latin typeface="Calibri" panose="020F0502020204030204" pitchFamily="34" charset="0"/>
              </a:rPr>
              <a:t>do 15. siječnja tekuće godine za prethodnu</a:t>
            </a:r>
            <a:endParaRPr lang="hr-HR" altLang="sr-Latn-RS" b="1" dirty="0">
              <a:latin typeface="Calibri" panose="020F0502020204030204" pitchFamily="34" charset="0"/>
            </a:endParaRPr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57653-3E58-4892-A7ED-712530ACC680}" type="slidenum">
              <a:rPr kumimoji="0" lang="en-US" smtClean="0"/>
              <a:pPr/>
              <a:t>23</a:t>
            </a:fld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3081036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dirty="0" err="1"/>
              <a:t>OPG</a:t>
            </a:r>
            <a:r>
              <a:rPr lang="hr-HR" dirty="0"/>
              <a:t>  - obveznik poreza na dohodak – vodi poslovne knjige</a:t>
            </a:r>
            <a:endParaRPr lang="hr-HR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hr-HR" sz="4000" dirty="0"/>
          </a:p>
          <a:p>
            <a:endParaRPr lang="hr-HR" sz="4000" dirty="0"/>
          </a:p>
          <a:p>
            <a:endParaRPr lang="hr-HR" sz="4000" dirty="0"/>
          </a:p>
          <a:p>
            <a:endParaRPr lang="hr-HR" sz="4000" dirty="0"/>
          </a:p>
          <a:p>
            <a:endParaRPr lang="hr-HR" sz="4000" dirty="0"/>
          </a:p>
          <a:p>
            <a:endParaRPr lang="hr-HR" sz="4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57653-3E58-4892-A7ED-712530ACC680}" type="slidenum">
              <a:rPr kumimoji="0" lang="en-US" smtClean="0"/>
              <a:pPr/>
              <a:t>24</a:t>
            </a:fld>
            <a:endParaRPr kumimoji="0" lang="en-US" dirty="0"/>
          </a:p>
        </p:txBody>
      </p:sp>
      <p:graphicFrame>
        <p:nvGraphicFramePr>
          <p:cNvPr id="5" name="Tablica 4"/>
          <p:cNvGraphicFramePr>
            <a:graphicFrameLocks noGrp="1"/>
          </p:cNvGraphicFramePr>
          <p:nvPr>
            <p:extLst/>
          </p:nvPr>
        </p:nvGraphicFramePr>
        <p:xfrm>
          <a:off x="2063552" y="1844824"/>
          <a:ext cx="7992888" cy="3657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26469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2819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49736">
                <a:tc>
                  <a:txBody>
                    <a:bodyPr/>
                    <a:lstStyle/>
                    <a:p>
                      <a:r>
                        <a:rPr lang="hr-HR" sz="2400" dirty="0"/>
                        <a:t>GODIŠNJA</a:t>
                      </a:r>
                      <a:r>
                        <a:rPr lang="hr-HR" sz="2400" baseline="0" dirty="0"/>
                        <a:t> POREZNA OSNOVICA</a:t>
                      </a:r>
                      <a:endParaRPr lang="hr-HR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sz="2400"/>
                        <a:t>STOPA</a:t>
                      </a:r>
                      <a:endParaRPr lang="hr-HR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9736">
                <a:tc>
                  <a:txBody>
                    <a:bodyPr/>
                    <a:lstStyle/>
                    <a:p>
                      <a:r>
                        <a:rPr lang="hr-HR" sz="2400" dirty="0"/>
                        <a:t>Za ostvareni</a:t>
                      </a:r>
                      <a:r>
                        <a:rPr lang="hr-HR" sz="2400" baseline="0" dirty="0"/>
                        <a:t> dohodak</a:t>
                      </a:r>
                    </a:p>
                    <a:p>
                      <a:r>
                        <a:rPr lang="hr-HR" sz="2400" baseline="0" dirty="0"/>
                        <a:t>2018.  </a:t>
                      </a:r>
                      <a:r>
                        <a:rPr lang="hr-HR" sz="2400" dirty="0"/>
                        <a:t>do 210.000 kn</a:t>
                      </a:r>
                    </a:p>
                    <a:p>
                      <a:r>
                        <a:rPr lang="hr-HR" sz="2400" dirty="0">
                          <a:solidFill>
                            <a:srgbClr val="FF0000"/>
                          </a:solidFill>
                        </a:rPr>
                        <a:t>2019. do  360.000 kn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r-HR" sz="2400" dirty="0"/>
                    </a:p>
                    <a:p>
                      <a:endParaRPr lang="hr-HR" sz="2400" dirty="0"/>
                    </a:p>
                    <a:p>
                      <a:r>
                        <a:rPr lang="hr-HR" sz="2400" dirty="0"/>
                        <a:t>24% +</a:t>
                      </a:r>
                      <a:r>
                        <a:rPr lang="hr-HR" sz="2400" baseline="0" dirty="0"/>
                        <a:t> prirez</a:t>
                      </a:r>
                      <a:endParaRPr lang="hr-HR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4973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r-HR" sz="2400" dirty="0"/>
                        <a:t>2018. iznad 210.000 kn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r-HR" sz="2400" dirty="0">
                          <a:solidFill>
                            <a:srgbClr val="FF0000"/>
                          </a:solidFill>
                        </a:rPr>
                        <a:t>2019. Iznad 360.000  kn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r-HR" sz="2400" dirty="0"/>
                    </a:p>
                    <a:p>
                      <a:r>
                        <a:rPr lang="hr-HR" sz="2400" dirty="0"/>
                        <a:t>36% + prirez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4973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hr-HR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r-HR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628227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err="1" smtClean="0"/>
              <a:t>OPG</a:t>
            </a:r>
            <a:r>
              <a:rPr lang="hr-HR" dirty="0" smtClean="0"/>
              <a:t> – vodi poslovne knjige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>
            <a:normAutofit fontScale="47500" lnSpcReduction="20000"/>
          </a:bodyPr>
          <a:lstStyle/>
          <a:p>
            <a:r>
              <a:rPr lang="hr-HR" dirty="0" smtClean="0"/>
              <a:t>primici/izdaci – sva pravila kao kod obrtnika</a:t>
            </a:r>
          </a:p>
          <a:p>
            <a:r>
              <a:rPr lang="hr-HR" dirty="0" smtClean="0"/>
              <a:t>nositelj </a:t>
            </a:r>
            <a:r>
              <a:rPr lang="hr-HR" dirty="0" err="1" smtClean="0"/>
              <a:t>OPG</a:t>
            </a:r>
            <a:r>
              <a:rPr lang="hr-HR" dirty="0" smtClean="0"/>
              <a:t>-a </a:t>
            </a:r>
            <a:r>
              <a:rPr lang="hr-HR" dirty="0" smtClean="0">
                <a:solidFill>
                  <a:srgbClr val="FF0000"/>
                </a:solidFill>
              </a:rPr>
              <a:t>za sebe osobno i za zaposlene u </a:t>
            </a:r>
            <a:r>
              <a:rPr lang="hr-HR" dirty="0" err="1" smtClean="0">
                <a:solidFill>
                  <a:srgbClr val="FF0000"/>
                </a:solidFill>
              </a:rPr>
              <a:t>OPG</a:t>
            </a:r>
            <a:r>
              <a:rPr lang="hr-HR" dirty="0" smtClean="0">
                <a:solidFill>
                  <a:srgbClr val="FF0000"/>
                </a:solidFill>
              </a:rPr>
              <a:t>-u (ali ne za članove </a:t>
            </a:r>
            <a:r>
              <a:rPr lang="hr-HR" dirty="0" err="1" smtClean="0">
                <a:solidFill>
                  <a:srgbClr val="FF0000"/>
                </a:solidFill>
              </a:rPr>
              <a:t>OPG</a:t>
            </a:r>
            <a:r>
              <a:rPr lang="hr-HR" dirty="0" smtClean="0">
                <a:solidFill>
                  <a:srgbClr val="FF0000"/>
                </a:solidFill>
              </a:rPr>
              <a:t>-a) </a:t>
            </a:r>
            <a:r>
              <a:rPr lang="hr-HR" dirty="0" smtClean="0"/>
              <a:t>kao izdatke može evidentirati sve iznose koji su kao neoporezivi propisani za radnike kod poslodavca prema čl. 7. Pravilnika o porezu na dohodak</a:t>
            </a:r>
          </a:p>
          <a:p>
            <a:pPr lvl="1"/>
            <a:r>
              <a:rPr lang="hr-HR" dirty="0" smtClean="0"/>
              <a:t>dnevnice</a:t>
            </a:r>
          </a:p>
          <a:p>
            <a:pPr lvl="1"/>
            <a:r>
              <a:rPr lang="hr-HR" dirty="0" smtClean="0"/>
              <a:t>otpremnina za odlazak u mirovinu</a:t>
            </a:r>
          </a:p>
          <a:p>
            <a:pPr lvl="1"/>
            <a:r>
              <a:rPr lang="hr-HR" dirty="0" smtClean="0"/>
              <a:t>jubilarne nagrade (1.500 za 10 godina poslovanja </a:t>
            </a:r>
            <a:r>
              <a:rPr lang="hr-HR" dirty="0" err="1" smtClean="0"/>
              <a:t>OPG</a:t>
            </a:r>
            <a:r>
              <a:rPr lang="hr-HR" dirty="0" smtClean="0"/>
              <a:t>-a, 2.000 za 15 godina, 2.500 za 20 godina itd.)</a:t>
            </a:r>
          </a:p>
          <a:p>
            <a:pPr lvl="1"/>
            <a:r>
              <a:rPr lang="hr-HR" dirty="0" smtClean="0"/>
              <a:t>regres, božićnica ( ukupno 3.000 kn)</a:t>
            </a:r>
          </a:p>
          <a:p>
            <a:pPr lvl="1"/>
            <a:r>
              <a:rPr lang="hr-HR" dirty="0" smtClean="0"/>
              <a:t>nagrada za rezultate rada (5.000 kn)</a:t>
            </a:r>
          </a:p>
          <a:p>
            <a:pPr lvl="1"/>
            <a:r>
              <a:rPr lang="hr-HR" dirty="0" smtClean="0"/>
              <a:t>prehrana (5.000 kn paušalno ili 12.000 kn prema računima)</a:t>
            </a:r>
          </a:p>
          <a:p>
            <a:pPr lvl="1"/>
            <a:r>
              <a:rPr lang="hr-HR" dirty="0" smtClean="0"/>
              <a:t>plaćanje vrtića za djecu nositelja </a:t>
            </a:r>
            <a:r>
              <a:rPr lang="hr-HR" dirty="0" err="1" smtClean="0"/>
              <a:t>OPG</a:t>
            </a:r>
            <a:r>
              <a:rPr lang="hr-HR" dirty="0" smtClean="0"/>
              <a:t>-a ili djecu zaposlenog radnika</a:t>
            </a:r>
          </a:p>
          <a:p>
            <a:pPr lvl="1"/>
            <a:r>
              <a:rPr lang="hr-HR" dirty="0" smtClean="0"/>
              <a:t>troškovi školovanja radnika ili nositelja </a:t>
            </a:r>
          </a:p>
          <a:p>
            <a:pPr lvl="1"/>
            <a:r>
              <a:rPr lang="hr-HR" dirty="0" smtClean="0"/>
              <a:t>stipendija redovnim studentima i učenicima srednje škole (1.750 kn neoporezivo)</a:t>
            </a:r>
          </a:p>
          <a:p>
            <a:pPr lvl="1"/>
            <a:r>
              <a:rPr lang="hr-HR" dirty="0" smtClean="0"/>
              <a:t>premije dopunskog i dodatnog zdravstveno osiguranje do 2.500 kn</a:t>
            </a:r>
          </a:p>
          <a:p>
            <a:pPr lvl="1"/>
            <a:r>
              <a:rPr lang="hr-HR" dirty="0" smtClean="0"/>
              <a:t>premija dobrovoljnog mirovinskog osiguranja (do 6.000 kn godišnje)</a:t>
            </a:r>
          </a:p>
          <a:p>
            <a:pPr lvl="1"/>
            <a:r>
              <a:rPr lang="hr-HR" dirty="0" smtClean="0"/>
              <a:t>itd.....</a:t>
            </a:r>
          </a:p>
          <a:p>
            <a:endParaRPr lang="hr-HR" dirty="0" smtClean="0"/>
          </a:p>
          <a:p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57653-3E58-4892-A7ED-712530ACC680}" type="slidenum">
              <a:rPr kumimoji="0" lang="en-US" smtClean="0"/>
              <a:pPr/>
              <a:t>25</a:t>
            </a:fld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1400543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hr-HR" dirty="0" err="1" smtClean="0"/>
              <a:t>OPG</a:t>
            </a:r>
            <a:r>
              <a:rPr lang="hr-HR" dirty="0" smtClean="0"/>
              <a:t> OBVEZNIK POREZA NA DOBIT</a:t>
            </a:r>
            <a:endParaRPr lang="hr-HR" dirty="0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4294967295"/>
          </p:nvPr>
        </p:nvSpPr>
        <p:spPr>
          <a:xfrm>
            <a:off x="9840416" y="18288"/>
            <a:ext cx="720080" cy="329184"/>
          </a:xfrm>
          <a:prstGeom prst="rect">
            <a:avLst/>
          </a:prstGeom>
        </p:spPr>
        <p:txBody>
          <a:bodyPr/>
          <a:lstStyle/>
          <a:p>
            <a:fld id="{D2E57653-3E58-4892-A7ED-712530ACC680}" type="slidenum">
              <a:rPr kumimoji="0" lang="en-US" smtClean="0"/>
              <a:pPr/>
              <a:t>26</a:t>
            </a:fld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41336586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err="1"/>
              <a:t>OPG</a:t>
            </a:r>
            <a:r>
              <a:rPr lang="hr-HR" dirty="0"/>
              <a:t> OBVEZNIK POREZ NA DOBIT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667265" y="1268760"/>
            <a:ext cx="10861589" cy="4751041"/>
          </a:xfrm>
        </p:spPr>
        <p:txBody>
          <a:bodyPr>
            <a:noAutofit/>
          </a:bodyPr>
          <a:lstStyle/>
          <a:p>
            <a:endParaRPr lang="hr-HR" dirty="0" smtClean="0"/>
          </a:p>
          <a:p>
            <a:r>
              <a:rPr lang="hr-HR" dirty="0" smtClean="0"/>
              <a:t>Dobrovoljno </a:t>
            </a:r>
            <a:r>
              <a:rPr lang="hr-HR" dirty="0"/>
              <a:t>ili obvezno</a:t>
            </a:r>
          </a:p>
          <a:p>
            <a:r>
              <a:rPr lang="hr-HR" b="1" dirty="0" smtClean="0">
                <a:solidFill>
                  <a:srgbClr val="FF0000"/>
                </a:solidFill>
              </a:rPr>
              <a:t>novo </a:t>
            </a:r>
            <a:r>
              <a:rPr lang="hr-HR" dirty="0" smtClean="0"/>
              <a:t>od 1.1.2020. izmjene Zakona o porezu na dobit</a:t>
            </a:r>
          </a:p>
          <a:p>
            <a:pPr lvl="1"/>
            <a:r>
              <a:rPr lang="hr-HR" sz="2400" dirty="0" err="1"/>
              <a:t>OPG</a:t>
            </a:r>
            <a:r>
              <a:rPr lang="hr-HR" sz="2400" dirty="0"/>
              <a:t> obveznik poreza na dobit po sili Zakona – jedini kriterij ukupan prihod veći od 7,5 </a:t>
            </a:r>
            <a:r>
              <a:rPr lang="hr-HR" sz="2400" dirty="0" err="1"/>
              <a:t>mil</a:t>
            </a:r>
            <a:r>
              <a:rPr lang="hr-HR" sz="2400" dirty="0"/>
              <a:t> </a:t>
            </a:r>
            <a:r>
              <a:rPr lang="hr-HR" sz="2400" dirty="0" smtClean="0"/>
              <a:t>kn</a:t>
            </a:r>
            <a:endParaRPr lang="hr-HR" dirty="0" smtClean="0"/>
          </a:p>
          <a:p>
            <a:r>
              <a:rPr lang="hr-HR" b="1" dirty="0" smtClean="0">
                <a:solidFill>
                  <a:srgbClr val="FF0000"/>
                </a:solidFill>
              </a:rPr>
              <a:t>staro:</a:t>
            </a:r>
          </a:p>
          <a:p>
            <a:pPr lvl="1"/>
            <a:r>
              <a:rPr lang="hr-HR" sz="2400" dirty="0" smtClean="0"/>
              <a:t>primitak </a:t>
            </a:r>
            <a:r>
              <a:rPr lang="hr-HR" sz="2400" dirty="0"/>
              <a:t>veći od 3 </a:t>
            </a:r>
            <a:r>
              <a:rPr lang="hr-HR" sz="2400" dirty="0" err="1"/>
              <a:t>mil</a:t>
            </a:r>
            <a:r>
              <a:rPr lang="hr-HR" sz="2400" dirty="0"/>
              <a:t> kn ili</a:t>
            </a:r>
          </a:p>
          <a:p>
            <a:pPr lvl="1"/>
            <a:r>
              <a:rPr lang="hr-HR" sz="2400" dirty="0"/>
              <a:t>ako ispunjava dva od tri uvjeta:</a:t>
            </a:r>
          </a:p>
          <a:p>
            <a:pPr lvl="2"/>
            <a:r>
              <a:rPr lang="hr-HR" sz="2400" dirty="0"/>
              <a:t>dohodak veći od 400.000 kn</a:t>
            </a:r>
          </a:p>
          <a:p>
            <a:pPr lvl="2"/>
            <a:r>
              <a:rPr lang="hr-HR" sz="2400" dirty="0"/>
              <a:t>vrijednost DI iznad 2 </a:t>
            </a:r>
            <a:r>
              <a:rPr lang="hr-HR" sz="2400" dirty="0" err="1"/>
              <a:t>mil</a:t>
            </a:r>
            <a:r>
              <a:rPr lang="hr-HR" sz="2400" dirty="0"/>
              <a:t> kn</a:t>
            </a:r>
          </a:p>
          <a:p>
            <a:pPr lvl="2"/>
            <a:r>
              <a:rPr lang="hr-HR" sz="2400" dirty="0"/>
              <a:t>zapošljava više od 15 radnika</a:t>
            </a:r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57653-3E58-4892-A7ED-712530ACC680}" type="slidenum">
              <a:rPr kumimoji="0" lang="en-US" smtClean="0"/>
              <a:pPr/>
              <a:t>27</a:t>
            </a:fld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33750043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dirty="0"/>
              <a:t>Zakon o porezu na dobit</a:t>
            </a:r>
            <a:endParaRPr lang="hr-HR" dirty="0">
              <a:solidFill>
                <a:srgbClr val="FF0000"/>
              </a:solidFill>
            </a:endParaRP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hr-HR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→</a:t>
            </a:r>
            <a:r>
              <a:rPr lang="de-DE" dirty="0"/>
              <a:t> Stopa poreza na dobit:</a:t>
            </a:r>
          </a:p>
          <a:p>
            <a:pPr lvl="1"/>
            <a:r>
              <a:rPr lang="de-DE" dirty="0"/>
              <a:t>12% - ukoliko su u poreznom razdoblju ostvareni prihodi</a:t>
            </a:r>
            <a:r>
              <a:rPr lang="de-DE" dirty="0">
                <a:solidFill>
                  <a:srgbClr val="FF0000"/>
                </a:solidFill>
              </a:rPr>
              <a:t> do 3 mil. </a:t>
            </a:r>
            <a:r>
              <a:rPr lang="de-DE" dirty="0" err="1" smtClean="0">
                <a:solidFill>
                  <a:srgbClr val="FF0000"/>
                </a:solidFill>
              </a:rPr>
              <a:t>kn</a:t>
            </a:r>
            <a:r>
              <a:rPr lang="hr-HR" dirty="0" smtClean="0">
                <a:solidFill>
                  <a:srgbClr val="FF0000"/>
                </a:solidFill>
              </a:rPr>
              <a:t> (novo od 1.1.2020. povećanje praga na 7,5 </a:t>
            </a:r>
            <a:r>
              <a:rPr lang="hr-HR" dirty="0" err="1" smtClean="0">
                <a:solidFill>
                  <a:srgbClr val="FF0000"/>
                </a:solidFill>
              </a:rPr>
              <a:t>mil</a:t>
            </a:r>
            <a:r>
              <a:rPr lang="hr-HR" dirty="0" smtClean="0">
                <a:solidFill>
                  <a:srgbClr val="FF0000"/>
                </a:solidFill>
              </a:rPr>
              <a:t> kn)</a:t>
            </a:r>
            <a:r>
              <a:rPr lang="de-DE" dirty="0" smtClean="0"/>
              <a:t> </a:t>
            </a:r>
            <a:r>
              <a:rPr lang="de-DE" dirty="0"/>
              <a:t>ili</a:t>
            </a:r>
          </a:p>
          <a:p>
            <a:pPr lvl="1"/>
            <a:r>
              <a:rPr lang="de-DE" dirty="0"/>
              <a:t>18% - ukoliko su u poreznom razdoblju ostvareni prihodi </a:t>
            </a:r>
            <a:r>
              <a:rPr lang="de-DE" dirty="0">
                <a:solidFill>
                  <a:srgbClr val="FF0000"/>
                </a:solidFill>
              </a:rPr>
              <a:t>jednaki </a:t>
            </a:r>
            <a:r>
              <a:rPr lang="de-DE" dirty="0" err="1">
                <a:solidFill>
                  <a:srgbClr val="FF0000"/>
                </a:solidFill>
              </a:rPr>
              <a:t>ili</a:t>
            </a:r>
            <a:r>
              <a:rPr lang="de-DE" dirty="0">
                <a:solidFill>
                  <a:srgbClr val="FF0000"/>
                </a:solidFill>
              </a:rPr>
              <a:t> </a:t>
            </a:r>
            <a:r>
              <a:rPr lang="de-DE" dirty="0" err="1">
                <a:solidFill>
                  <a:srgbClr val="FF0000"/>
                </a:solidFill>
              </a:rPr>
              <a:t>ve</a:t>
            </a:r>
            <a:r>
              <a:rPr lang="hr-HR" dirty="0">
                <a:solidFill>
                  <a:srgbClr val="FF0000"/>
                </a:solidFill>
              </a:rPr>
              <a:t>ć</a:t>
            </a:r>
            <a:r>
              <a:rPr lang="de-DE" dirty="0">
                <a:solidFill>
                  <a:srgbClr val="FF0000"/>
                </a:solidFill>
              </a:rPr>
              <a:t>i od 3 mil. kn</a:t>
            </a:r>
            <a:r>
              <a:rPr lang="hr-HR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endParaRPr lang="de-DE" b="1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lvl="1"/>
            <a:r>
              <a:rPr lang="de-DE" dirty="0"/>
              <a:t>Obveznik poreza na dobit p</a:t>
            </a:r>
            <a:r>
              <a:rPr lang="de-DE" u="sng" dirty="0"/>
              <a:t>la</a:t>
            </a:r>
            <a:r>
              <a:rPr lang="hr-HR" u="sng" dirty="0"/>
              <a:t>ća doprinose </a:t>
            </a:r>
            <a:r>
              <a:rPr lang="hr-HR" u="sng" dirty="0" smtClean="0"/>
              <a:t>za </a:t>
            </a:r>
            <a:r>
              <a:rPr lang="hr-HR" u="sng" dirty="0" err="1" smtClean="0"/>
              <a:t>2019.g</a:t>
            </a:r>
            <a:r>
              <a:rPr lang="hr-HR" u="sng" dirty="0" smtClean="0"/>
              <a:t>. na </a:t>
            </a:r>
            <a:r>
              <a:rPr lang="hr-HR" u="sng" dirty="0"/>
              <a:t>osnovicu </a:t>
            </a:r>
            <a:r>
              <a:rPr lang="hr-HR" u="sng" dirty="0" smtClean="0"/>
              <a:t>9.292,80 </a:t>
            </a:r>
            <a:r>
              <a:rPr lang="hr-HR" u="sng" dirty="0"/>
              <a:t>(poduzetnička plaća)</a:t>
            </a:r>
            <a:endParaRPr lang="de-DE" u="sng" dirty="0"/>
          </a:p>
          <a:p>
            <a:pPr marL="0" indent="0">
              <a:buNone/>
            </a:pPr>
            <a:endParaRPr lang="hr-HR" b="1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0" indent="0">
              <a:buNone/>
            </a:pPr>
            <a:r>
              <a:rPr lang="hr-HR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→ </a:t>
            </a:r>
            <a:r>
              <a:rPr lang="hr-HR" dirty="0"/>
              <a:t>Porezni obveznik koji u prethodnom poreznom razdoblju nije ostvario prihode veće od </a:t>
            </a:r>
            <a:r>
              <a:rPr lang="hr-HR" dirty="0" smtClean="0"/>
              <a:t>7,5</a:t>
            </a:r>
            <a:r>
              <a:rPr lang="de-DE" dirty="0" smtClean="0"/>
              <a:t> </a:t>
            </a:r>
            <a:r>
              <a:rPr lang="de-DE" dirty="0"/>
              <a:t>mil. kn</a:t>
            </a:r>
            <a:r>
              <a:rPr lang="hr-HR" dirty="0"/>
              <a:t> može poreznu osnovicu utvrditi prema novčanom načelu</a:t>
            </a:r>
          </a:p>
          <a:p>
            <a:pPr marL="0" indent="0">
              <a:buNone/>
            </a:pPr>
            <a:r>
              <a:rPr lang="hr-HR" dirty="0"/>
              <a:t> 	- pod uvjetom da i PDV plaća prema novčanom načelu</a:t>
            </a:r>
          </a:p>
          <a:p>
            <a:endParaRPr lang="hr-HR" dirty="0">
              <a:solidFill>
                <a:srgbClr val="FF0000"/>
              </a:solidFill>
            </a:endParaRPr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57653-3E58-4892-A7ED-712530ACC680}" type="slidenum">
              <a:rPr kumimoji="0" lang="en-US" smtClean="0"/>
              <a:pPr/>
              <a:t>28</a:t>
            </a:fld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1931245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hr-HR" dirty="0" smtClean="0"/>
              <a:t>UPIS U REGISTAR OBVEZNIKA PDV-A</a:t>
            </a:r>
            <a:endParaRPr lang="hr-HR" dirty="0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4294967295"/>
          </p:nvPr>
        </p:nvSpPr>
        <p:spPr>
          <a:xfrm>
            <a:off x="9840416" y="18288"/>
            <a:ext cx="720080" cy="329184"/>
          </a:xfrm>
          <a:prstGeom prst="rect">
            <a:avLst/>
          </a:prstGeom>
        </p:spPr>
        <p:txBody>
          <a:bodyPr/>
          <a:lstStyle/>
          <a:p>
            <a:fld id="{D2E57653-3E58-4892-A7ED-712530ACC680}" type="slidenum">
              <a:rPr kumimoji="0" lang="en-US" smtClean="0"/>
              <a:pPr/>
              <a:t>29</a:t>
            </a:fld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42494047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hr-HR" sz="3200" dirty="0"/>
              <a:t>Propisi koji uređuju poslovanje </a:t>
            </a:r>
            <a:r>
              <a:rPr lang="hr-HR" sz="3200" dirty="0" err="1"/>
              <a:t>OPG</a:t>
            </a:r>
            <a:r>
              <a:rPr lang="hr-HR" sz="3200" dirty="0"/>
              <a:t>-a :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hr-HR" dirty="0" smtClean="0"/>
              <a:t>Zakon o poljoprivredi, NN 118/18</a:t>
            </a:r>
          </a:p>
          <a:p>
            <a:pPr lvl="1"/>
            <a:r>
              <a:rPr lang="hr-HR" dirty="0" smtClean="0"/>
              <a:t>primjena od 1.1.2019. </a:t>
            </a:r>
            <a:r>
              <a:rPr lang="hr-HR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→</a:t>
            </a:r>
            <a:r>
              <a:rPr lang="hr-HR" dirty="0" smtClean="0"/>
              <a:t> organizacijski oblici poljoprivrednih proizvođača</a:t>
            </a:r>
          </a:p>
          <a:p>
            <a:r>
              <a:rPr lang="hr-HR" dirty="0" smtClean="0"/>
              <a:t>Zakon </a:t>
            </a:r>
            <a:r>
              <a:rPr lang="hr-HR" dirty="0"/>
              <a:t>o OPG-u, </a:t>
            </a:r>
            <a:r>
              <a:rPr lang="hr-HR" dirty="0" smtClean="0"/>
              <a:t>NN </a:t>
            </a:r>
            <a:r>
              <a:rPr lang="hr-HR" dirty="0"/>
              <a:t>29/18</a:t>
            </a:r>
          </a:p>
          <a:p>
            <a:pPr lvl="1"/>
            <a:r>
              <a:rPr lang="hr-HR" dirty="0"/>
              <a:t>primjena od 5. travnja 2018.</a:t>
            </a:r>
          </a:p>
          <a:p>
            <a:r>
              <a:rPr lang="hr-HR" b="1" dirty="0" smtClean="0">
                <a:solidFill>
                  <a:srgbClr val="FF0000"/>
                </a:solidFill>
              </a:rPr>
              <a:t>od 1.7.19. </a:t>
            </a:r>
            <a:r>
              <a:rPr lang="hr-HR" dirty="0" smtClean="0"/>
              <a:t>Pravilnik o upisniku poljoprivrednika i Pravilnik o upisniku </a:t>
            </a:r>
            <a:r>
              <a:rPr lang="hr-HR" dirty="0" err="1" smtClean="0"/>
              <a:t>OPG</a:t>
            </a:r>
            <a:r>
              <a:rPr lang="hr-HR" dirty="0" smtClean="0"/>
              <a:t>-a, NN 62/19. </a:t>
            </a:r>
            <a:r>
              <a:rPr lang="hr-HR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→ </a:t>
            </a:r>
            <a:r>
              <a:rPr lang="hr-HR" dirty="0" smtClean="0"/>
              <a:t>stupanjem na snagu ovog Pravilnika prestali su važiti</a:t>
            </a:r>
          </a:p>
          <a:p>
            <a:pPr lvl="2"/>
            <a:r>
              <a:rPr lang="hr-HR" dirty="0" smtClean="0"/>
              <a:t> Pravilnik o prodaji </a:t>
            </a:r>
            <a:r>
              <a:rPr lang="hr-HR" dirty="0" err="1" smtClean="0"/>
              <a:t>VPP</a:t>
            </a:r>
            <a:r>
              <a:rPr lang="hr-HR" dirty="0" smtClean="0"/>
              <a:t> (NN 76/14)</a:t>
            </a:r>
          </a:p>
          <a:p>
            <a:pPr lvl="2"/>
            <a:r>
              <a:rPr lang="hr-HR" dirty="0" smtClean="0"/>
              <a:t> Pravilnik </a:t>
            </a:r>
            <a:r>
              <a:rPr lang="hr-HR" dirty="0"/>
              <a:t>o dopunskim djelatnostima na </a:t>
            </a:r>
            <a:r>
              <a:rPr lang="hr-HR" dirty="0" err="1"/>
              <a:t>OPG</a:t>
            </a:r>
            <a:r>
              <a:rPr lang="hr-HR" dirty="0"/>
              <a:t>-u (NN 76/14</a:t>
            </a:r>
            <a:r>
              <a:rPr lang="hr-HR" dirty="0" smtClean="0"/>
              <a:t>)</a:t>
            </a:r>
          </a:p>
          <a:p>
            <a:pPr lvl="2"/>
            <a:endParaRPr lang="hr-HR" dirty="0"/>
          </a:p>
          <a:p>
            <a:pPr lvl="2"/>
            <a:r>
              <a:rPr lang="hr-HR" b="1" dirty="0" smtClean="0"/>
              <a:t>Kod prodaje </a:t>
            </a:r>
            <a:r>
              <a:rPr lang="hr-HR" b="1" dirty="0" err="1" smtClean="0"/>
              <a:t>VPP</a:t>
            </a:r>
            <a:r>
              <a:rPr lang="hr-HR" b="1" dirty="0" smtClean="0"/>
              <a:t> – važna primjena Zakona o trgovini</a:t>
            </a:r>
            <a:endParaRPr lang="hr-HR" b="1" dirty="0"/>
          </a:p>
          <a:p>
            <a:pPr lvl="2"/>
            <a:endParaRPr lang="hr-HR" dirty="0"/>
          </a:p>
          <a:p>
            <a:pPr marL="274320" lvl="1" indent="0">
              <a:buNone/>
            </a:pPr>
            <a:endParaRPr lang="hr-HR" sz="2400" dirty="0"/>
          </a:p>
          <a:p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57653-3E58-4892-A7ED-712530ACC680}" type="slidenum">
              <a:rPr kumimoji="0" lang="en-US" smtClean="0"/>
              <a:pPr/>
              <a:t>3</a:t>
            </a:fld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7233061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889E0C11-E2C4-4813-BFF7-EC3F81BF21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dirty="0"/>
              <a:t>Registar obveznika PDV-a – obveza prijave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AAD1C64F-EDFB-49F7-8D83-49C9D899D87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r-HR" sz="3200" dirty="0"/>
              <a:t>Ako OPG </a:t>
            </a:r>
            <a:r>
              <a:rPr lang="hr-HR" sz="3200" u="sng" dirty="0">
                <a:solidFill>
                  <a:srgbClr val="FF0000"/>
                </a:solidFill>
              </a:rPr>
              <a:t>tijekom godine </a:t>
            </a:r>
            <a:r>
              <a:rPr lang="hr-HR" sz="3200" dirty="0"/>
              <a:t>ostvari vrijednost isporuke dobara i usluga iznad 300.000 </a:t>
            </a:r>
            <a:r>
              <a:rPr lang="hr-HR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→ </a:t>
            </a:r>
            <a:r>
              <a:rPr lang="hr-HR" sz="3200" dirty="0"/>
              <a:t>obveza upisa u registar obveznika PDV-a od 1. sljedećeg mjeseca</a:t>
            </a:r>
          </a:p>
          <a:p>
            <a:r>
              <a:rPr lang="hr-HR" sz="3200" dirty="0"/>
              <a:t>vrijednost isporuka </a:t>
            </a:r>
            <a:r>
              <a:rPr lang="hr-HR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→</a:t>
            </a:r>
            <a:r>
              <a:rPr lang="hr-HR" sz="3200" dirty="0"/>
              <a:t> </a:t>
            </a:r>
          </a:p>
          <a:p>
            <a:pPr lvl="1"/>
            <a:r>
              <a:rPr lang="hr-HR" sz="2800" dirty="0"/>
              <a:t>uključivo i nenaplaćene isporuke</a:t>
            </a:r>
          </a:p>
          <a:p>
            <a:pPr lvl="1"/>
            <a:r>
              <a:rPr lang="hr-HR" sz="2800" dirty="0"/>
              <a:t>bez iznosa primljenih po osnovu poticaja i potpore</a:t>
            </a:r>
          </a:p>
        </p:txBody>
      </p:sp>
      <p:sp>
        <p:nvSpPr>
          <p:cNvPr id="4" name="Rezervirano mjesto broja slajda 3">
            <a:extLst>
              <a:ext uri="{FF2B5EF4-FFF2-40B4-BE49-F238E27FC236}">
                <a16:creationId xmlns:a16="http://schemas.microsoft.com/office/drawing/2014/main" id="{765C1D75-8461-48A0-AE1E-F27841E296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57653-3E58-4892-A7ED-712530ACC680}" type="slidenum">
              <a:rPr kumimoji="0" lang="en-US" smtClean="0"/>
              <a:pPr/>
              <a:t>30</a:t>
            </a:fld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5115944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Primjer: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hr-HR" dirty="0" smtClean="0"/>
              <a:t>nositelj </a:t>
            </a:r>
            <a:r>
              <a:rPr lang="hr-HR" dirty="0" err="1" smtClean="0"/>
              <a:t>OPG</a:t>
            </a:r>
            <a:r>
              <a:rPr lang="hr-HR" dirty="0" smtClean="0"/>
              <a:t>-a ima još i obrt za ugostiteljsku djelatnost i u sustavu je PDV-a</a:t>
            </a:r>
          </a:p>
          <a:p>
            <a:r>
              <a:rPr lang="hr-HR" dirty="0" smtClean="0"/>
              <a:t>ako od poljoprivrede nije ostvario prihod veći od 300.000 kn – za prihod od poljoprivrede može plaćati paušalni porez na dohodak</a:t>
            </a:r>
          </a:p>
          <a:p>
            <a:r>
              <a:rPr lang="hr-HR" dirty="0" smtClean="0"/>
              <a:t>ali na sve obračunava PDV, ukupan promet evidentira u</a:t>
            </a:r>
          </a:p>
          <a:p>
            <a:pPr marL="0" indent="0">
              <a:buNone/>
            </a:pPr>
            <a:r>
              <a:rPr lang="hr-HR" dirty="0"/>
              <a:t> </a:t>
            </a:r>
            <a:r>
              <a:rPr lang="hr-HR" dirty="0" smtClean="0"/>
              <a:t>   knjizi I-RA</a:t>
            </a:r>
          </a:p>
          <a:p>
            <a:r>
              <a:rPr lang="hr-HR" dirty="0" smtClean="0"/>
              <a:t>u ovom slučaju porez na dohodak plaća po dvije osnove</a:t>
            </a:r>
          </a:p>
          <a:p>
            <a:pPr lvl="1"/>
            <a:r>
              <a:rPr lang="hr-HR" dirty="0" smtClean="0"/>
              <a:t>od samostalne djelatnosti obrta – temeljem podataka iz poslovnih knjiga</a:t>
            </a:r>
          </a:p>
          <a:p>
            <a:pPr lvl="1"/>
            <a:r>
              <a:rPr lang="hr-HR" dirty="0" smtClean="0"/>
              <a:t>od poljoprivrede - paušalno</a:t>
            </a:r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57653-3E58-4892-A7ED-712530ACC680}" type="slidenum">
              <a:rPr kumimoji="0" lang="en-US" smtClean="0"/>
              <a:pPr/>
              <a:t>31</a:t>
            </a:fld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21297923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PDV</a:t>
            </a:r>
            <a:endParaRPr lang="hr-HR" dirty="0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hr-HR" sz="2800" u="sng" dirty="0" err="1"/>
              <a:t>OPG</a:t>
            </a:r>
            <a:r>
              <a:rPr lang="hr-HR" sz="2800" u="sng" dirty="0"/>
              <a:t> nije u sustavu PDV-a</a:t>
            </a:r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/>
        <p:txBody>
          <a:bodyPr>
            <a:normAutofit fontScale="85000" lnSpcReduction="20000"/>
          </a:bodyPr>
          <a:lstStyle/>
          <a:p>
            <a:r>
              <a:rPr lang="hr-HR" dirty="0"/>
              <a:t>vrijednost isporuka u prethodnoj godini </a:t>
            </a:r>
            <a:r>
              <a:rPr lang="hr-HR" dirty="0">
                <a:solidFill>
                  <a:srgbClr val="FF0000"/>
                </a:solidFill>
              </a:rPr>
              <a:t>(ili tijekom 2019. godine) </a:t>
            </a:r>
            <a:r>
              <a:rPr lang="hr-HR" dirty="0"/>
              <a:t>manja od 300.000 kn</a:t>
            </a:r>
          </a:p>
          <a:p>
            <a:r>
              <a:rPr lang="hr-HR" dirty="0" smtClean="0"/>
              <a:t>za </a:t>
            </a:r>
            <a:r>
              <a:rPr lang="hr-HR" dirty="0"/>
              <a:t>transakcije s EU – mora se registrirati za potrebe </a:t>
            </a:r>
            <a:r>
              <a:rPr lang="hr-HR" dirty="0" smtClean="0"/>
              <a:t>PDV-a – mora zatražiti PDV identifikacijski broj u slučaju:</a:t>
            </a:r>
            <a:endParaRPr lang="hr-HR" dirty="0"/>
          </a:p>
          <a:p>
            <a:pPr lvl="1"/>
            <a:r>
              <a:rPr lang="hr-HR" dirty="0"/>
              <a:t>stjecanja dobara iz druge države članice iznad praga stjecanja</a:t>
            </a:r>
          </a:p>
          <a:p>
            <a:pPr lvl="1"/>
            <a:r>
              <a:rPr lang="hr-HR" dirty="0"/>
              <a:t>korištenja usluga s prijenosom porezne obveze </a:t>
            </a:r>
          </a:p>
        </p:txBody>
      </p:sp>
      <p:sp>
        <p:nvSpPr>
          <p:cNvPr id="5" name="Rezervirano mjesto teksta 4"/>
          <p:cNvSpPr>
            <a:spLocks noGrp="1"/>
          </p:cNvSpPr>
          <p:nvPr>
            <p:ph type="body" sz="quarter" idx="3"/>
          </p:nvPr>
        </p:nvSpPr>
        <p:spPr/>
        <p:txBody>
          <a:bodyPr>
            <a:normAutofit/>
          </a:bodyPr>
          <a:lstStyle/>
          <a:p>
            <a:r>
              <a:rPr lang="hr-HR" sz="2800" u="sng" dirty="0" err="1"/>
              <a:t>OPG</a:t>
            </a:r>
            <a:r>
              <a:rPr lang="hr-HR" sz="2800" u="sng" dirty="0"/>
              <a:t> u sustavu PDV-a</a:t>
            </a:r>
          </a:p>
        </p:txBody>
      </p:sp>
      <p:sp>
        <p:nvSpPr>
          <p:cNvPr id="6" name="Rezervirano mjesto sadržaja 5"/>
          <p:cNvSpPr>
            <a:spLocks noGrp="1"/>
          </p:cNvSpPr>
          <p:nvPr>
            <p:ph sz="quarter" idx="4"/>
          </p:nvPr>
        </p:nvSpPr>
        <p:spPr/>
        <p:txBody>
          <a:bodyPr>
            <a:normAutofit fontScale="55000" lnSpcReduction="20000"/>
          </a:bodyPr>
          <a:lstStyle/>
          <a:p>
            <a:r>
              <a:rPr lang="hr-HR" dirty="0"/>
              <a:t>ako je vrijednost isporuka (bez potpore) u prethodnoj godini </a:t>
            </a:r>
            <a:r>
              <a:rPr lang="hr-HR" dirty="0">
                <a:solidFill>
                  <a:srgbClr val="FF0000"/>
                </a:solidFill>
              </a:rPr>
              <a:t>(ili tijekom 2019. godine)</a:t>
            </a:r>
            <a:r>
              <a:rPr lang="hr-HR" dirty="0"/>
              <a:t> bila iznad 300.000 kn – obveza upisa u registar obveznika PDV-a</a:t>
            </a:r>
          </a:p>
          <a:p>
            <a:r>
              <a:rPr lang="hr-HR" dirty="0"/>
              <a:t>na isporuke obračunava PDV</a:t>
            </a:r>
          </a:p>
          <a:p>
            <a:pPr lvl="1"/>
            <a:r>
              <a:rPr lang="hr-HR" dirty="0"/>
              <a:t>stope 5%, 13% ili 25%</a:t>
            </a:r>
          </a:p>
          <a:p>
            <a:r>
              <a:rPr lang="hr-HR" dirty="0"/>
              <a:t>ima pravo na odbitak pretporeza</a:t>
            </a:r>
          </a:p>
          <a:p>
            <a:r>
              <a:rPr lang="hr-HR" dirty="0"/>
              <a:t>PDV može plaćati prema:</a:t>
            </a:r>
          </a:p>
          <a:p>
            <a:pPr lvl="1"/>
            <a:r>
              <a:rPr lang="hr-HR" dirty="0"/>
              <a:t>naplaćenim naknadama</a:t>
            </a:r>
          </a:p>
          <a:p>
            <a:pPr lvl="1"/>
            <a:r>
              <a:rPr lang="hr-HR" dirty="0"/>
              <a:t>izdanim računima</a:t>
            </a:r>
          </a:p>
          <a:p>
            <a:r>
              <a:rPr lang="hr-HR" dirty="0"/>
              <a:t>za transakcije s EU mora imati PDV identifikacijski broj</a:t>
            </a:r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57653-3E58-4892-A7ED-712530ACC680}" type="slidenum">
              <a:rPr kumimoji="0" lang="en-US" smtClean="0"/>
              <a:pPr/>
              <a:t>32</a:t>
            </a:fld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7689520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Nabave iz EU – obveza obračuna PDV-a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hr-HR" dirty="0"/>
              <a:t>npr. nabava dugotrajne imovine </a:t>
            </a:r>
            <a:r>
              <a:rPr lang="hr-HR" u="sng" dirty="0">
                <a:solidFill>
                  <a:srgbClr val="FF0000"/>
                </a:solidFill>
              </a:rPr>
              <a:t>od poreznog obveznika</a:t>
            </a:r>
            <a:r>
              <a:rPr lang="hr-HR" dirty="0"/>
              <a:t> iz druge države članice</a:t>
            </a:r>
          </a:p>
          <a:p>
            <a:r>
              <a:rPr lang="hr-HR" dirty="0"/>
              <a:t>obveza obračuna PDV-a ovisi o tome je li </a:t>
            </a:r>
            <a:r>
              <a:rPr lang="hr-HR" dirty="0" err="1"/>
              <a:t>OPG</a:t>
            </a:r>
            <a:r>
              <a:rPr lang="hr-HR" dirty="0"/>
              <a:t> obveznik PDV-a</a:t>
            </a:r>
          </a:p>
          <a:p>
            <a:r>
              <a:rPr lang="hr-HR" b="1" u="sng" dirty="0">
                <a:solidFill>
                  <a:srgbClr val="FF0000"/>
                </a:solidFill>
              </a:rPr>
              <a:t>ako </a:t>
            </a:r>
            <a:r>
              <a:rPr lang="hr-HR" b="1" u="sng" dirty="0" err="1">
                <a:solidFill>
                  <a:srgbClr val="FF0000"/>
                </a:solidFill>
              </a:rPr>
              <a:t>OPG</a:t>
            </a:r>
            <a:r>
              <a:rPr lang="hr-HR" b="1" u="sng" dirty="0">
                <a:solidFill>
                  <a:srgbClr val="FF0000"/>
                </a:solidFill>
              </a:rPr>
              <a:t> nije obveznik PDV-a</a:t>
            </a:r>
          </a:p>
          <a:p>
            <a:pPr lvl="1"/>
            <a:r>
              <a:rPr lang="hr-HR" dirty="0"/>
              <a:t>za vrijednost nabave dobara iz drugih država članice do 77.000 kn ne plaća PDV u RH, dobavljač će zaračunati PDV</a:t>
            </a:r>
          </a:p>
          <a:p>
            <a:pPr lvl="1"/>
            <a:r>
              <a:rPr lang="hr-HR" dirty="0"/>
              <a:t>iznad 77.000 kn mora zatražiti PDV identifikaciji broj, obveznik je plaćanja PDV-a na stjecanje dobara iz druge države članice</a:t>
            </a:r>
          </a:p>
          <a:p>
            <a:endParaRPr lang="hr-HR" b="1" u="sng" dirty="0">
              <a:solidFill>
                <a:srgbClr val="FF0000"/>
              </a:solidFill>
            </a:endParaRPr>
          </a:p>
          <a:p>
            <a:r>
              <a:rPr lang="hr-HR" b="1" u="sng" dirty="0" err="1">
                <a:solidFill>
                  <a:srgbClr val="FF0000"/>
                </a:solidFill>
              </a:rPr>
              <a:t>OPG</a:t>
            </a:r>
            <a:r>
              <a:rPr lang="hr-HR" b="1" u="sng" dirty="0">
                <a:solidFill>
                  <a:srgbClr val="FF0000"/>
                </a:solidFill>
              </a:rPr>
              <a:t> u sustavu PDV-a</a:t>
            </a:r>
          </a:p>
          <a:p>
            <a:pPr lvl="1"/>
            <a:r>
              <a:rPr lang="hr-HR" dirty="0"/>
              <a:t> treba imati PDV identifikacijski broj</a:t>
            </a:r>
          </a:p>
          <a:p>
            <a:pPr lvl="1"/>
            <a:r>
              <a:rPr lang="hr-HR" dirty="0"/>
              <a:t>dobavljaču se deklarira kao porezni obveznik koji plaća PDV na stjecanje dobara iz druge države članice</a:t>
            </a:r>
          </a:p>
          <a:p>
            <a:pPr lvl="1"/>
            <a:r>
              <a:rPr lang="hr-HR" dirty="0"/>
              <a:t>obveza obračuna PDV-a na stjecanje bez obzira na vrijednost nabave</a:t>
            </a:r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57653-3E58-4892-A7ED-712530ACC680}" type="slidenum">
              <a:rPr kumimoji="0" lang="en-US" smtClean="0"/>
              <a:pPr/>
              <a:t>33</a:t>
            </a:fld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42582767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err="1"/>
              <a:t>OPG</a:t>
            </a:r>
            <a:r>
              <a:rPr lang="hr-HR" dirty="0"/>
              <a:t> u sustavu PDV-a</a:t>
            </a:r>
          </a:p>
          <a:p>
            <a:r>
              <a:rPr lang="hr-HR" dirty="0"/>
              <a:t>mogućnost korištenja pretporeza – nabave za potrebe djelatnosti i istovremeno za potrebe domaćinstva (npr. režijski troškovi) – mogućnost podjele pretporeza prema ključu podjele na dio za djelatnost koji se može odbiti kao pretporez</a:t>
            </a:r>
          </a:p>
          <a:p>
            <a:pPr marL="0" indent="0">
              <a:buNone/>
            </a:pPr>
            <a:endParaRPr lang="hr-HR" b="1" dirty="0">
              <a:solidFill>
                <a:srgbClr val="FF0000"/>
              </a:solidFill>
            </a:endParaRPr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57653-3E58-4892-A7ED-712530ACC680}" type="slidenum">
              <a:rPr kumimoji="0" lang="en-US" smtClean="0"/>
              <a:pPr/>
              <a:t>34</a:t>
            </a:fld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7007795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hr-HR" sz="4800" dirty="0"/>
              <a:t>OBVEZNI DOPRINOSI POLJOPRIVREDNIKA</a:t>
            </a:r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4294967295"/>
          </p:nvPr>
        </p:nvSpPr>
        <p:spPr>
          <a:xfrm>
            <a:off x="9840416" y="18288"/>
            <a:ext cx="720080" cy="329184"/>
          </a:xfrm>
          <a:prstGeom prst="rect">
            <a:avLst/>
          </a:prstGeom>
        </p:spPr>
        <p:txBody>
          <a:bodyPr/>
          <a:lstStyle/>
          <a:p>
            <a:fld id="{D2E57653-3E58-4892-A7ED-712530ACC680}" type="slidenum">
              <a:rPr kumimoji="0" lang="en-US" smtClean="0"/>
              <a:pPr/>
              <a:t>35</a:t>
            </a:fld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6059165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533400"/>
            <a:ext cx="8229600" cy="1095400"/>
          </a:xfrm>
        </p:spPr>
        <p:txBody>
          <a:bodyPr>
            <a:noAutofit/>
          </a:bodyPr>
          <a:lstStyle/>
          <a:p>
            <a:r>
              <a:rPr lang="hr-HR" sz="3200" b="1" dirty="0"/>
              <a:t>Obvezno mirovinsko osiguranje poljoprivrednika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1628800"/>
            <a:ext cx="8229600" cy="4848200"/>
          </a:xfrm>
        </p:spPr>
        <p:txBody>
          <a:bodyPr>
            <a:normAutofit fontScale="77500" lnSpcReduction="20000"/>
          </a:bodyPr>
          <a:lstStyle/>
          <a:p>
            <a:pPr fontAlgn="t">
              <a:buFont typeface="Courier New" panose="02070309020205020404" pitchFamily="49" charset="0"/>
              <a:buChar char="o"/>
            </a:pPr>
            <a:r>
              <a:rPr lang="hr-HR" sz="2000" b="1" dirty="0"/>
              <a:t>čl. 10. Zakona o mirovinskom osiguranju NN 157/13.- 115/18.</a:t>
            </a:r>
          </a:p>
          <a:p>
            <a:pPr fontAlgn="t">
              <a:buFont typeface="Courier New" panose="02070309020205020404" pitchFamily="49" charset="0"/>
              <a:buChar char="o"/>
            </a:pPr>
            <a:r>
              <a:rPr lang="hr-HR" sz="2000" dirty="0"/>
              <a:t>obvezno su osigurani poljoprivrednici </a:t>
            </a:r>
            <a:r>
              <a:rPr lang="hr-HR" sz="2000" dirty="0">
                <a:solidFill>
                  <a:srgbClr val="FF0000"/>
                </a:solidFill>
              </a:rPr>
              <a:t>obveznici poreza na dohodak/dobit po osnovi obavljanja poljoprivredne djelatnosti</a:t>
            </a:r>
            <a:endParaRPr lang="hr-HR" sz="1600" dirty="0">
              <a:solidFill>
                <a:srgbClr val="FF0000"/>
              </a:solidFill>
            </a:endParaRPr>
          </a:p>
          <a:p>
            <a:pPr marL="0" indent="0" fontAlgn="t">
              <a:buNone/>
            </a:pPr>
            <a:endParaRPr lang="hr-HR" sz="2000" b="1" dirty="0"/>
          </a:p>
          <a:p>
            <a:pPr marL="0" indent="0" fontAlgn="t">
              <a:buNone/>
            </a:pPr>
            <a:r>
              <a:rPr lang="hr-HR" sz="2000" b="1" dirty="0"/>
              <a:t>čl. 11. Zakona o mirovinskom osiguranju, NN 157/13.- 115/18.</a:t>
            </a:r>
          </a:p>
          <a:p>
            <a:pPr fontAlgn="t">
              <a:buFont typeface="Courier New" panose="02070309020205020404" pitchFamily="49" charset="0"/>
              <a:buChar char="o"/>
            </a:pPr>
            <a:r>
              <a:rPr lang="hr-HR" sz="2000" b="1" dirty="0"/>
              <a:t>Obvezno su osigurane </a:t>
            </a:r>
            <a:r>
              <a:rPr lang="hr-HR" sz="2000" dirty="0"/>
              <a:t>osobe koje obavljaju poljoprivrednu i šumarsku djelatnost </a:t>
            </a:r>
            <a:r>
              <a:rPr lang="hr-HR" sz="2000" dirty="0">
                <a:solidFill>
                  <a:srgbClr val="FF0000"/>
                </a:solidFill>
              </a:rPr>
              <a:t>kao jedino ili glavno zanimanje</a:t>
            </a:r>
            <a:r>
              <a:rPr lang="hr-HR" sz="2000" dirty="0"/>
              <a:t>, a upisane su u upisnik </a:t>
            </a:r>
            <a:r>
              <a:rPr lang="hr-HR" sz="2000" dirty="0" err="1"/>
              <a:t>OPG</a:t>
            </a:r>
            <a:r>
              <a:rPr lang="hr-HR" sz="2000" dirty="0"/>
              <a:t>-a u svojstvu nositelja ili člana </a:t>
            </a:r>
            <a:r>
              <a:rPr lang="hr-HR" sz="2000" dirty="0" err="1"/>
              <a:t>OPG</a:t>
            </a:r>
            <a:r>
              <a:rPr lang="hr-HR" sz="2000" dirty="0"/>
              <a:t>-a</a:t>
            </a:r>
          </a:p>
          <a:p>
            <a:pPr lvl="1" fontAlgn="t">
              <a:buFont typeface="Courier New" panose="02070309020205020404" pitchFamily="49" charset="0"/>
              <a:buChar char="o"/>
            </a:pPr>
            <a:r>
              <a:rPr lang="hr-HR" dirty="0"/>
              <a:t>poljoprivrednici koji su bili upisani u Upisnik </a:t>
            </a:r>
            <a:r>
              <a:rPr lang="hr-HR" dirty="0">
                <a:solidFill>
                  <a:srgbClr val="FF0000"/>
                </a:solidFill>
              </a:rPr>
              <a:t>prije 1.11.2010.</a:t>
            </a:r>
            <a:r>
              <a:rPr lang="hr-HR" dirty="0"/>
              <a:t> nisu obveznici mirovinskog osiguranja – </a:t>
            </a:r>
            <a:r>
              <a:rPr lang="hr-HR" dirty="0" smtClean="0"/>
              <a:t>mogu </a:t>
            </a:r>
            <a:r>
              <a:rPr lang="hr-HR" dirty="0"/>
              <a:t>se osigurati na vlastiti zahtjev</a:t>
            </a:r>
          </a:p>
          <a:p>
            <a:pPr fontAlgn="t">
              <a:buFont typeface="Courier New" panose="02070309020205020404" pitchFamily="49" charset="0"/>
              <a:buChar char="o"/>
            </a:pPr>
            <a:r>
              <a:rPr lang="hr-HR" sz="2000" dirty="0"/>
              <a:t>ako nositelj </a:t>
            </a:r>
            <a:r>
              <a:rPr lang="hr-HR" sz="2000" dirty="0" err="1"/>
              <a:t>OPG</a:t>
            </a:r>
            <a:r>
              <a:rPr lang="hr-HR" sz="2000" dirty="0"/>
              <a:t>-a upisan u Upisnik prije 1.11.2010 . podnose zahtjev za uspostavljanje osiguranja po osnovu poljoprivrede, ranije im se </a:t>
            </a:r>
            <a:r>
              <a:rPr lang="hr-HR" sz="2000" dirty="0">
                <a:solidFill>
                  <a:srgbClr val="FF0000"/>
                </a:solidFill>
              </a:rPr>
              <a:t>svojstvo osiguranika uspostavljalo unatrag od 1.11.2010. – Međutim,</a:t>
            </a:r>
          </a:p>
          <a:p>
            <a:pPr fontAlgn="t">
              <a:buFont typeface="Courier New" panose="02070309020205020404" pitchFamily="49" charset="0"/>
              <a:buChar char="o"/>
            </a:pPr>
            <a:r>
              <a:rPr lang="hr-HR" sz="2000" dirty="0">
                <a:solidFill>
                  <a:srgbClr val="FF0000"/>
                </a:solidFill>
              </a:rPr>
              <a:t>izmjene Zakona – od 1.1.2019. – svojstvo osiguranika stječe podnošenjem zahtjeva</a:t>
            </a:r>
            <a:endParaRPr lang="hr-HR" sz="2000" dirty="0"/>
          </a:p>
          <a:p>
            <a:pPr fontAlgn="t">
              <a:buFont typeface="Courier New" panose="02070309020205020404" pitchFamily="49" charset="0"/>
              <a:buChar char="o"/>
            </a:pPr>
            <a:endParaRPr lang="hr-HR" sz="1600" dirty="0"/>
          </a:p>
          <a:p>
            <a:pPr marL="0" indent="0">
              <a:buNone/>
            </a:pPr>
            <a:endParaRPr lang="hr-HR" sz="2000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57653-3E58-4892-A7ED-712530ACC680}" type="slidenum">
              <a:rPr kumimoji="0" lang="en-US" smtClean="0"/>
              <a:pPr/>
              <a:t>36</a:t>
            </a:fld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8225760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fontAlgn="t">
              <a:buFont typeface="Courier New" panose="02070309020205020404" pitchFamily="49" charset="0"/>
              <a:buChar char="o"/>
            </a:pPr>
            <a:r>
              <a:rPr lang="hr-HR" sz="2000" dirty="0"/>
              <a:t>Smatra se da osoba </a:t>
            </a:r>
            <a:r>
              <a:rPr lang="hr-HR" sz="2000" b="1" dirty="0"/>
              <a:t>ne obavljaju </a:t>
            </a:r>
            <a:r>
              <a:rPr lang="hr-HR" sz="2000" dirty="0"/>
              <a:t>poljoprivrednu i šumarsku djelatnost </a:t>
            </a:r>
            <a:r>
              <a:rPr lang="hr-HR" sz="2000" b="1" dirty="0"/>
              <a:t>kao jedino ili glavno zanimanje, ako je :</a:t>
            </a:r>
          </a:p>
          <a:p>
            <a:pPr lvl="1" fontAlgn="t">
              <a:buFont typeface="Courier New" panose="02070309020205020404" pitchFamily="49" charset="0"/>
              <a:buChar char="o"/>
            </a:pPr>
            <a:r>
              <a:rPr lang="hr-HR" sz="1600" dirty="0"/>
              <a:t>obvezno osigurana po drugoj osnovi (radni odnos, obrt)</a:t>
            </a:r>
          </a:p>
          <a:p>
            <a:pPr lvl="1" fontAlgn="t">
              <a:buFont typeface="Courier New" panose="02070309020205020404" pitchFamily="49" charset="0"/>
              <a:buChar char="o"/>
            </a:pPr>
            <a:r>
              <a:rPr lang="hr-HR" sz="1600" dirty="0"/>
              <a:t>korisnik mirovine (osim korisnika invalidske mirovine zbog djelomičnog gubitka radne sposobnosti ili korisnika invalidske mirovine zbog profesionalne nesposobnosti za rad).</a:t>
            </a:r>
          </a:p>
          <a:p>
            <a:pPr lvl="1" fontAlgn="t">
              <a:buFont typeface="Courier New" panose="02070309020205020404" pitchFamily="49" charset="0"/>
              <a:buChar char="o"/>
            </a:pPr>
            <a:r>
              <a:rPr lang="hr-HR" sz="1600" dirty="0"/>
              <a:t>na redovitom školovanju ili</a:t>
            </a:r>
          </a:p>
          <a:p>
            <a:pPr lvl="1" fontAlgn="t">
              <a:buFont typeface="Courier New" panose="02070309020205020404" pitchFamily="49" charset="0"/>
              <a:buChar char="o"/>
            </a:pPr>
            <a:r>
              <a:rPr lang="hr-HR" sz="1600" dirty="0"/>
              <a:t>ako je starija od 65 godina života. </a:t>
            </a:r>
          </a:p>
          <a:p>
            <a:pPr lvl="1" fontAlgn="t">
              <a:buFont typeface="Courier New" panose="02070309020205020404" pitchFamily="49" charset="0"/>
              <a:buChar char="o"/>
            </a:pPr>
            <a:endParaRPr lang="hr-HR" sz="1600" dirty="0"/>
          </a:p>
          <a:p>
            <a:pPr lvl="1" fontAlgn="t">
              <a:buFont typeface="Courier New" panose="02070309020205020404" pitchFamily="49" charset="0"/>
              <a:buChar char="o"/>
            </a:pPr>
            <a:endParaRPr lang="hr-HR" sz="1600" dirty="0"/>
          </a:p>
          <a:p>
            <a:pPr lvl="1" fontAlgn="t">
              <a:buFont typeface="Courier New" panose="02070309020205020404" pitchFamily="49" charset="0"/>
              <a:buChar char="o"/>
            </a:pPr>
            <a:r>
              <a:rPr lang="hr-HR" sz="1600" b="1" dirty="0"/>
              <a:t>ne upisuju se u matičnu evidenciju osiguranika kao poljoprivrednici</a:t>
            </a:r>
          </a:p>
          <a:p>
            <a:pPr lvl="1" fontAlgn="t">
              <a:buFont typeface="Courier New" panose="02070309020205020404" pitchFamily="49" charset="0"/>
              <a:buChar char="o"/>
            </a:pPr>
            <a:r>
              <a:rPr lang="hr-HR" sz="1600" dirty="0"/>
              <a:t>ali imaju obvezu plaćanja doprinosa </a:t>
            </a:r>
            <a:r>
              <a:rPr lang="hr-HR" sz="1600" b="1" dirty="0"/>
              <a:t>po osnovu obavljanja druge djelatnosti (</a:t>
            </a:r>
            <a:r>
              <a:rPr lang="hr-HR" sz="1600" dirty="0"/>
              <a:t>doprinose plaćaju  u godišnjem iznosu)</a:t>
            </a:r>
            <a:endParaRPr lang="hr-HR" dirty="0"/>
          </a:p>
          <a:p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57653-3E58-4892-A7ED-712530ACC680}" type="slidenum">
              <a:rPr kumimoji="0" lang="en-US" smtClean="0"/>
              <a:pPr/>
              <a:t>37</a:t>
            </a:fld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16085623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Zakon o doprinosima</a:t>
            </a:r>
            <a:br>
              <a:rPr lang="hr-HR" dirty="0" smtClean="0"/>
            </a:br>
            <a:r>
              <a:rPr lang="hr-HR" sz="2400" dirty="0" smtClean="0"/>
              <a:t> (NN 84/08 – 106/18)</a:t>
            </a:r>
            <a:endParaRPr lang="hr-HR" sz="2400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/>
              <a:t>Osiguranik po osnovi poljoprivrednika upisanog u upisnik kao nositelj ili član </a:t>
            </a:r>
            <a:r>
              <a:rPr lang="hr-HR" dirty="0" err="1" smtClean="0"/>
              <a:t>OPG</a:t>
            </a:r>
            <a:r>
              <a:rPr lang="hr-HR" dirty="0" smtClean="0"/>
              <a:t>-a</a:t>
            </a:r>
          </a:p>
          <a:p>
            <a:r>
              <a:rPr lang="hr-HR" dirty="0" smtClean="0"/>
              <a:t>Osiguranik po osnovi osobe upisane u Upisnik poljoprivrednika</a:t>
            </a:r>
          </a:p>
          <a:p>
            <a:r>
              <a:rPr lang="hr-HR" dirty="0" smtClean="0"/>
              <a:t>Osiguranik po osnovi poljoprivrednika</a:t>
            </a:r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40950801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dirty="0"/>
              <a:t>OBVEZA PLAĆANJA DOPRINOSA OVISI O STATUSU POLJOPRIVREDNIKA</a:t>
            </a:r>
            <a:endParaRPr lang="en-US" dirty="0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>
              <a:lnSpc>
                <a:spcPct val="90000"/>
              </a:lnSpc>
              <a:buFontTx/>
              <a:buNone/>
            </a:pPr>
            <a:r>
              <a:rPr lang="hr-HR" sz="2800" dirty="0"/>
              <a:t> 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hr-HR" sz="2800" dirty="0"/>
              <a:t>1. ako se djelatnost poljoprivrede obavlja</a:t>
            </a:r>
            <a:r>
              <a:rPr lang="hr-HR" sz="2800" b="1" dirty="0">
                <a:solidFill>
                  <a:srgbClr val="FF0000"/>
                </a:solidFill>
              </a:rPr>
              <a:t> kao jedina ili glavna djelatnost</a:t>
            </a:r>
          </a:p>
          <a:p>
            <a:pPr marL="274320" lvl="1" indent="0">
              <a:lnSpc>
                <a:spcPct val="90000"/>
              </a:lnSpc>
              <a:buNone/>
            </a:pPr>
            <a:r>
              <a:rPr lang="hr-HR" sz="2800" dirty="0"/>
              <a:t> </a:t>
            </a:r>
            <a:r>
              <a:rPr lang="hr-HR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→ </a:t>
            </a:r>
            <a:r>
              <a:rPr lang="hr-HR" sz="2800" dirty="0"/>
              <a:t>poljoprivrednik je obvezno osiguran kao poljoprivrednik</a:t>
            </a:r>
          </a:p>
          <a:p>
            <a:pPr marL="274320" lvl="1" indent="0">
              <a:lnSpc>
                <a:spcPct val="90000"/>
              </a:lnSpc>
              <a:buNone/>
            </a:pPr>
            <a:endParaRPr lang="hr-HR" sz="2800" dirty="0"/>
          </a:p>
          <a:p>
            <a:pPr marL="354013" indent="-354013">
              <a:lnSpc>
                <a:spcPct val="90000"/>
              </a:lnSpc>
              <a:buNone/>
            </a:pPr>
            <a:r>
              <a:rPr lang="hr-HR" sz="2800" dirty="0"/>
              <a:t>2. ako se djelatnost poljoprivrede obavlja uz radni odnos, uz školovanje ili uz mirovinu</a:t>
            </a:r>
          </a:p>
          <a:p>
            <a:pPr marL="274320" lvl="1" indent="0">
              <a:lnSpc>
                <a:spcPct val="90000"/>
              </a:lnSpc>
              <a:buNone/>
            </a:pPr>
            <a:r>
              <a:rPr lang="hr-HR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→ </a:t>
            </a:r>
            <a:r>
              <a:rPr lang="hr-HR" sz="2800" dirty="0"/>
              <a:t>	osiguranje po osnovu druge djelatnosti</a:t>
            </a:r>
            <a:endParaRPr lang="en-US" sz="2800" dirty="0"/>
          </a:p>
        </p:txBody>
      </p:sp>
      <p:sp>
        <p:nvSpPr>
          <p:cNvPr id="2" name="Rezervirano mjesto broja slajd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57653-3E58-4892-A7ED-712530ACC680}" type="slidenum">
              <a:rPr kumimoji="0" lang="en-US" smtClean="0"/>
              <a:pPr/>
              <a:t>39</a:t>
            </a:fld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34569304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dirty="0"/>
              <a:t>Prema Zakonu o </a:t>
            </a:r>
            <a:r>
              <a:rPr lang="hr-HR" dirty="0" err="1"/>
              <a:t>OPG</a:t>
            </a:r>
            <a:r>
              <a:rPr lang="hr-HR" dirty="0"/>
              <a:t>-u </a:t>
            </a:r>
            <a:r>
              <a:rPr lang="hr-HR" dirty="0" smtClean="0"/>
              <a:t>razlikuje se: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hr-HR" u="sng" dirty="0">
                <a:solidFill>
                  <a:srgbClr val="FF0000"/>
                </a:solidFill>
              </a:rPr>
              <a:t>Upisnik poljoprivrednika</a:t>
            </a:r>
          </a:p>
          <a:p>
            <a:pPr lvl="1"/>
            <a:r>
              <a:rPr lang="hr-HR" dirty="0"/>
              <a:t>fizička osoba koja samostalno obavlja poljoprivrednu djelatnost a nije se obvezna upisati u Upisnik </a:t>
            </a:r>
            <a:r>
              <a:rPr lang="hr-HR" dirty="0" err="1"/>
              <a:t>OPG</a:t>
            </a:r>
            <a:r>
              <a:rPr lang="hr-HR" dirty="0"/>
              <a:t>-ova</a:t>
            </a:r>
          </a:p>
          <a:p>
            <a:pPr lvl="1"/>
            <a:r>
              <a:rPr lang="hr-HR" dirty="0"/>
              <a:t>tj. </a:t>
            </a:r>
            <a:r>
              <a:rPr lang="hr-HR" dirty="0" err="1"/>
              <a:t>OPG</a:t>
            </a:r>
            <a:r>
              <a:rPr lang="hr-HR" dirty="0"/>
              <a:t> čija je ekonomska veličina manja od 3.000 Eura i nije obveznik poreza na dohodak</a:t>
            </a:r>
          </a:p>
          <a:p>
            <a:pPr lvl="1"/>
            <a:r>
              <a:rPr lang="hr-HR" dirty="0"/>
              <a:t>Obvezno osigurani na vlastiti zahtjev</a:t>
            </a:r>
          </a:p>
          <a:p>
            <a:r>
              <a:rPr lang="hr-HR" u="sng" dirty="0" smtClean="0">
                <a:solidFill>
                  <a:srgbClr val="FF0000"/>
                </a:solidFill>
              </a:rPr>
              <a:t>Upisnik </a:t>
            </a:r>
            <a:r>
              <a:rPr lang="hr-HR" u="sng" dirty="0" err="1">
                <a:solidFill>
                  <a:srgbClr val="FF0000"/>
                </a:solidFill>
              </a:rPr>
              <a:t>OPG</a:t>
            </a:r>
            <a:r>
              <a:rPr lang="hr-HR" u="sng" dirty="0">
                <a:solidFill>
                  <a:srgbClr val="FF0000"/>
                </a:solidFill>
              </a:rPr>
              <a:t>-ova</a:t>
            </a:r>
          </a:p>
          <a:p>
            <a:pPr lvl="1"/>
            <a:r>
              <a:rPr lang="hr-HR" dirty="0"/>
              <a:t>obveza upisa fizičke osobe koja samostalno obavlja poljoprivrednu djelatnost </a:t>
            </a:r>
            <a:r>
              <a:rPr lang="hr-HR" dirty="0" smtClean="0"/>
              <a:t>ako:</a:t>
            </a:r>
            <a:endParaRPr lang="hr-HR" dirty="0"/>
          </a:p>
          <a:p>
            <a:pPr lvl="2"/>
            <a:r>
              <a:rPr lang="hr-HR" dirty="0"/>
              <a:t>ima ekonomsku veličinu gospodarstva veću od 3.000 Eura (u kunskoj protuvrijednosti) </a:t>
            </a:r>
            <a:r>
              <a:rPr lang="hr-HR" u="sng" dirty="0">
                <a:solidFill>
                  <a:srgbClr val="FF0000"/>
                </a:solidFill>
              </a:rPr>
              <a:t>i/ili</a:t>
            </a:r>
          </a:p>
          <a:p>
            <a:pPr lvl="2"/>
            <a:r>
              <a:rPr lang="hr-HR" dirty="0"/>
              <a:t>je obveznik poreza na dohodak ili dobit po osnovu </a:t>
            </a:r>
            <a:r>
              <a:rPr lang="hr-HR" dirty="0" smtClean="0"/>
              <a:t>poljoprivrede</a:t>
            </a:r>
          </a:p>
          <a:p>
            <a:pPr lvl="1"/>
            <a:r>
              <a:rPr lang="hr-HR" dirty="0" smtClean="0"/>
              <a:t>Obvezno osigurani ako nisu osigurani po drugoj osnovi i/ili ako nisu korisnici mirovine</a:t>
            </a:r>
            <a:endParaRPr lang="hr-HR" dirty="0"/>
          </a:p>
          <a:p>
            <a:pPr lvl="1"/>
            <a:endParaRPr lang="hr-HR" dirty="0" smtClean="0"/>
          </a:p>
          <a:p>
            <a:pPr lvl="1"/>
            <a:r>
              <a:rPr lang="hr-HR" dirty="0" smtClean="0"/>
              <a:t>Razlike </a:t>
            </a:r>
            <a:r>
              <a:rPr lang="hr-HR" dirty="0"/>
              <a:t>prema Zakonu o </a:t>
            </a:r>
            <a:r>
              <a:rPr lang="hr-HR" dirty="0" smtClean="0"/>
              <a:t>doprinosima, na snazi od 1.1.2019.!</a:t>
            </a:r>
            <a:endParaRPr lang="hr-HR" dirty="0"/>
          </a:p>
          <a:p>
            <a:pPr lvl="1"/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57653-3E58-4892-A7ED-712530ACC680}" type="slidenum">
              <a:rPr kumimoji="0" lang="en-US" smtClean="0"/>
              <a:pPr/>
              <a:t>4</a:t>
            </a:fld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2587966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4" name="Rezervirano mjesto sadržaja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556054" y="481914"/>
            <a:ext cx="11281719" cy="6376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56782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sz="3200" dirty="0"/>
              <a:t>Mirovanje obveze plaćanja doprinosa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hr-HR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→ </a:t>
            </a:r>
            <a:r>
              <a:rPr lang="hr-HR" dirty="0" smtClean="0"/>
              <a:t>poljoprivrednik nije obvezan plaćati doprinose za razdoblje:</a:t>
            </a:r>
          </a:p>
          <a:p>
            <a:r>
              <a:rPr lang="hr-HR" dirty="0" smtClean="0"/>
              <a:t>kada koristi bolovanje preko </a:t>
            </a:r>
            <a:r>
              <a:rPr lang="hr-HR" dirty="0"/>
              <a:t>42 kalendarska </a:t>
            </a:r>
            <a:r>
              <a:rPr lang="hr-HR" dirty="0" smtClean="0"/>
              <a:t>dana</a:t>
            </a:r>
          </a:p>
          <a:p>
            <a:r>
              <a:rPr lang="hr-HR" dirty="0"/>
              <a:t>ozljeda na radu od prvoga dana</a:t>
            </a:r>
          </a:p>
          <a:p>
            <a:r>
              <a:rPr lang="hr-HR" dirty="0" smtClean="0"/>
              <a:t>komplikacije </a:t>
            </a:r>
            <a:r>
              <a:rPr lang="hr-HR" dirty="0"/>
              <a:t>u trudnoći </a:t>
            </a:r>
            <a:r>
              <a:rPr lang="hr-HR" dirty="0" smtClean="0"/>
              <a:t>i</a:t>
            </a:r>
          </a:p>
          <a:p>
            <a:r>
              <a:rPr lang="hr-HR" dirty="0" err="1" smtClean="0"/>
              <a:t>rodiljni</a:t>
            </a:r>
            <a:r>
              <a:rPr lang="hr-HR" dirty="0" smtClean="0"/>
              <a:t> </a:t>
            </a:r>
            <a:r>
              <a:rPr lang="hr-HR" dirty="0"/>
              <a:t>i roditeljski dopust i dr.)</a:t>
            </a:r>
          </a:p>
          <a:p>
            <a:pPr>
              <a:buFont typeface="Wingdings" panose="05000000000000000000" pitchFamily="2" charset="2"/>
              <a:buChar char="Ø"/>
            </a:pPr>
            <a:endParaRPr lang="hr-HR" dirty="0" smtClean="0"/>
          </a:p>
          <a:p>
            <a:pPr marL="0" indent="0">
              <a:buNone/>
            </a:pPr>
            <a:r>
              <a:rPr lang="hr-HR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→ </a:t>
            </a:r>
            <a:r>
              <a:rPr lang="hr-HR" dirty="0" smtClean="0"/>
              <a:t>ako osiguranik nije podmirio obvezu doprinosa – ne može ostvariti pravo na naknadu plaće, ali obveza doprinosa mu miruje</a:t>
            </a:r>
            <a:endParaRPr lang="hr-HR" dirty="0"/>
          </a:p>
          <a:p>
            <a:endParaRPr lang="hr-HR" dirty="0" smtClean="0"/>
          </a:p>
          <a:p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57653-3E58-4892-A7ED-712530ACC680}" type="slidenum">
              <a:rPr kumimoji="0" lang="en-US" smtClean="0"/>
              <a:pPr/>
              <a:t>41</a:t>
            </a:fld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21384612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dirty="0"/>
              <a:t>POLJOPRIVREDA KAO DRUGA DJELATNOST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>
              <a:buNone/>
            </a:pPr>
            <a:r>
              <a:rPr lang="hr-HR" sz="3200" dirty="0"/>
              <a:t>ako poljoprivrednik obavljanje djelatnost poljoprivrede </a:t>
            </a:r>
            <a:r>
              <a:rPr lang="hr-HR" sz="3200" b="1" dirty="0"/>
              <a:t>a osiguran je po drugoj osnovi:</a:t>
            </a:r>
          </a:p>
          <a:p>
            <a:pPr marL="274320" lvl="1" indent="0" algn="just">
              <a:buNone/>
            </a:pPr>
            <a:r>
              <a:rPr lang="hr-HR" sz="2800" dirty="0"/>
              <a:t>- po osnovi radnog odnosa</a:t>
            </a:r>
          </a:p>
          <a:p>
            <a:pPr marL="274320" lvl="1" indent="0" algn="just">
              <a:buNone/>
            </a:pPr>
            <a:r>
              <a:rPr lang="hr-HR" sz="2800" dirty="0"/>
              <a:t>- obrta ili slobodnog zanimanja</a:t>
            </a:r>
          </a:p>
          <a:p>
            <a:pPr lvl="1" algn="just">
              <a:buFont typeface="Wingdings" panose="05000000000000000000" pitchFamily="2" charset="2"/>
              <a:buChar char="Ø"/>
            </a:pPr>
            <a:endParaRPr lang="hr-HR" sz="2800" dirty="0"/>
          </a:p>
          <a:p>
            <a:pPr marL="274320" lvl="1" indent="0" algn="just">
              <a:buNone/>
            </a:pPr>
            <a:r>
              <a:rPr lang="hr-HR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→ </a:t>
            </a:r>
            <a:r>
              <a:rPr lang="hr-HR" sz="2800" dirty="0"/>
              <a:t>Obveznik je plaćanja doprinosa po osnovu druge djelatnosti</a:t>
            </a:r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57653-3E58-4892-A7ED-712530ACC680}" type="slidenum">
              <a:rPr kumimoji="0" lang="en-US" smtClean="0"/>
              <a:pPr/>
              <a:t>42</a:t>
            </a:fld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13398184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dirty="0"/>
              <a:t>Poljoprivreda </a:t>
            </a:r>
            <a:r>
              <a:rPr lang="hr-HR" dirty="0">
                <a:solidFill>
                  <a:srgbClr val="FF0000"/>
                </a:solidFill>
              </a:rPr>
              <a:t>kao druga djelatnost </a:t>
            </a:r>
            <a:r>
              <a:rPr lang="hr-HR" dirty="0"/>
              <a:t>(uz radni </a:t>
            </a:r>
            <a:r>
              <a:rPr lang="hr-HR" dirty="0" smtClean="0"/>
              <a:t>odnos, obrt ili mirovina) </a:t>
            </a:r>
            <a:r>
              <a:rPr lang="hr-HR" dirty="0"/>
              <a:t>– plaćanje </a:t>
            </a:r>
            <a:r>
              <a:rPr lang="hr-HR" dirty="0" smtClean="0"/>
              <a:t>poreza i doprinosa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hr-HR" sz="1600" b="1" dirty="0"/>
              <a:t>stope doprinosa</a:t>
            </a:r>
          </a:p>
          <a:p>
            <a:pPr lvl="1"/>
            <a:r>
              <a:rPr lang="hr-HR" sz="1600" dirty="0"/>
              <a:t>mirovinski 10 % (7,5% I stup + 2,5% II stup) i zdravstveni 7,5%</a:t>
            </a:r>
          </a:p>
          <a:p>
            <a:r>
              <a:rPr lang="hr-HR" sz="1600" b="1" dirty="0"/>
              <a:t>a) </a:t>
            </a:r>
            <a:r>
              <a:rPr lang="hr-HR" sz="1600" b="1" dirty="0" err="1"/>
              <a:t>OPG</a:t>
            </a:r>
            <a:r>
              <a:rPr lang="hr-HR" sz="1600" b="1" dirty="0"/>
              <a:t> – vodi poslovne knjige </a:t>
            </a:r>
          </a:p>
          <a:p>
            <a:pPr lvl="1"/>
            <a:r>
              <a:rPr lang="hr-HR" sz="1600" dirty="0"/>
              <a:t>porez na dohodak – razlika primitaka i izdataka (</a:t>
            </a:r>
            <a:r>
              <a:rPr lang="hr-HR" sz="1600" dirty="0" err="1"/>
              <a:t>KPI</a:t>
            </a:r>
            <a:r>
              <a:rPr lang="hr-HR" sz="1600" dirty="0"/>
              <a:t>)</a:t>
            </a:r>
          </a:p>
          <a:p>
            <a:pPr lvl="1"/>
            <a:r>
              <a:rPr lang="hr-HR" sz="1600" dirty="0"/>
              <a:t>osnovica za doprinose – ostvareni dohodak (ili dobit) utvrđen po godišnjoj poreznoj prijavi ali najviše do 65.894,40 kn/godišnje</a:t>
            </a:r>
          </a:p>
          <a:p>
            <a:pPr lvl="1"/>
            <a:r>
              <a:rPr lang="hr-HR" sz="1600" dirty="0"/>
              <a:t>obveza dospijeva danom podnošenja godišnje porezne prijave (</a:t>
            </a:r>
            <a:r>
              <a:rPr lang="hr-HR" sz="1600" dirty="0" err="1"/>
              <a:t>DOH</a:t>
            </a:r>
            <a:r>
              <a:rPr lang="hr-HR" sz="1600" dirty="0"/>
              <a:t> obrazac) – obračun radi sam porezni obveznik (sastavlja obračunsku ispravu)</a:t>
            </a:r>
          </a:p>
          <a:p>
            <a:r>
              <a:rPr lang="hr-HR" sz="1600" b="1" dirty="0"/>
              <a:t>b) </a:t>
            </a:r>
            <a:r>
              <a:rPr lang="hr-HR" sz="1600" b="1" dirty="0" err="1"/>
              <a:t>OPG</a:t>
            </a:r>
            <a:r>
              <a:rPr lang="hr-HR" sz="1600" b="1" dirty="0"/>
              <a:t> – </a:t>
            </a:r>
            <a:r>
              <a:rPr lang="hr-HR" sz="1600" b="1" dirty="0" err="1" smtClean="0"/>
              <a:t>paušalista</a:t>
            </a:r>
            <a:endParaRPr lang="hr-HR" sz="1600" b="1" dirty="0" smtClean="0"/>
          </a:p>
          <a:p>
            <a:r>
              <a:rPr lang="hr-HR" sz="1600" b="1" dirty="0" smtClean="0"/>
              <a:t> </a:t>
            </a:r>
            <a:r>
              <a:rPr lang="hr-HR" sz="16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→ </a:t>
            </a:r>
            <a:r>
              <a:rPr lang="hr-HR" sz="1600" b="1" dirty="0"/>
              <a:t>obveza poreza i doprinosa prema razredima ovisno o ostvarenom </a:t>
            </a:r>
            <a:r>
              <a:rPr lang="hr-HR" sz="1600" b="1" dirty="0" smtClean="0"/>
              <a:t>dohotku</a:t>
            </a:r>
          </a:p>
          <a:p>
            <a:r>
              <a:rPr lang="hr-HR" sz="1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→ </a:t>
            </a:r>
            <a:r>
              <a:rPr lang="hr-HR" sz="1600" b="1" dirty="0" smtClean="0">
                <a:solidFill>
                  <a:schemeClr val="accent4"/>
                </a:solidFill>
              </a:rPr>
              <a:t>nositelj u mirovini ne plaća doprinose ako porez na dohodak plaća u paušalnom iznosu</a:t>
            </a:r>
            <a:endParaRPr lang="hr-HR" sz="1600" b="1" dirty="0">
              <a:solidFill>
                <a:schemeClr val="accent4"/>
              </a:solidFill>
            </a:endParaRPr>
          </a:p>
          <a:p>
            <a:endParaRPr lang="hr-HR" sz="1800" b="1" dirty="0"/>
          </a:p>
          <a:p>
            <a:endParaRPr lang="hr-HR" sz="1800" b="1" dirty="0"/>
          </a:p>
          <a:p>
            <a:endParaRPr lang="hr-HR" sz="1800" b="1" dirty="0"/>
          </a:p>
          <a:p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57653-3E58-4892-A7ED-712530ACC680}" type="slidenum">
              <a:rPr kumimoji="0" lang="en-US" smtClean="0"/>
              <a:pPr/>
              <a:t>43</a:t>
            </a:fld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25546682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4" name="Rezervirano mjesto sadržaja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20129" y="630195"/>
            <a:ext cx="11541211" cy="61042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43812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sezonski rad u poljoprivredi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/>
              <a:t>plaćanje doprinosa – dnevni vrijednosni kupon</a:t>
            </a:r>
          </a:p>
          <a:p>
            <a:r>
              <a:rPr lang="hr-HR" dirty="0" smtClean="0"/>
              <a:t>prema Odluci o najnižem dnevnom iznosu plaće sezonskog radnika u poljoprivredi za 2020. godinu (Nar. nov., br. 129/19.)</a:t>
            </a:r>
          </a:p>
          <a:p>
            <a:pPr lvl="1"/>
            <a:r>
              <a:rPr lang="hr-HR" b="1" dirty="0" smtClean="0">
                <a:solidFill>
                  <a:srgbClr val="FF0000"/>
                </a:solidFill>
              </a:rPr>
              <a:t>93,25 kn</a:t>
            </a:r>
            <a:r>
              <a:rPr lang="hr-HR" dirty="0" smtClean="0"/>
              <a:t> (nakon obračuna i obustave poreza na dohodak)</a:t>
            </a:r>
          </a:p>
          <a:p>
            <a:r>
              <a:rPr lang="hr-HR" dirty="0" smtClean="0"/>
              <a:t>doprinosi se uplaćuju kupnjom vrijednosnog kupona koji izdaje Ministarstvo financija, a prodaje FINA</a:t>
            </a:r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57653-3E58-4892-A7ED-712530ACC680}" type="slidenum">
              <a:rPr kumimoji="0" lang="en-US" smtClean="0"/>
              <a:pPr/>
              <a:t>45</a:t>
            </a:fld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23971284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533400"/>
            <a:ext cx="8229600" cy="951384"/>
          </a:xfrm>
        </p:spPr>
        <p:txBody>
          <a:bodyPr>
            <a:noAutofit/>
          </a:bodyPr>
          <a:lstStyle/>
          <a:p>
            <a:r>
              <a:rPr lang="hr-HR" sz="3200" dirty="0"/>
              <a:t>POLJOPRIVREDNICI - </a:t>
            </a:r>
            <a:r>
              <a:rPr lang="hr-HR" sz="3200" dirty="0">
                <a:solidFill>
                  <a:srgbClr val="FF0000"/>
                </a:solidFill>
              </a:rPr>
              <a:t>KORISNICI MIROVINE</a:t>
            </a:r>
            <a:endParaRPr lang="hr-HR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1276" y="1340768"/>
            <a:ext cx="11627708" cy="5136232"/>
          </a:xfrm>
        </p:spPr>
        <p:txBody>
          <a:bodyPr>
            <a:normAutofit fontScale="92500" lnSpcReduction="20000"/>
          </a:bodyPr>
          <a:lstStyle/>
          <a:p>
            <a:endParaRPr lang="hr-HR" sz="2000" dirty="0"/>
          </a:p>
          <a:p>
            <a:r>
              <a:rPr lang="hr-HR" sz="2800" b="1" u="sng" dirty="0"/>
              <a:t>Nisu obveznici plaćanja doprinosa</a:t>
            </a:r>
          </a:p>
          <a:p>
            <a:pPr lvl="1"/>
            <a:r>
              <a:rPr lang="hr-HR" sz="2800" dirty="0"/>
              <a:t>ako nisu obveznici poreza na dohodak</a:t>
            </a:r>
          </a:p>
          <a:p>
            <a:pPr lvl="1"/>
            <a:r>
              <a:rPr lang="hr-HR" sz="2800" dirty="0"/>
              <a:t>ako porez na  dohodak plaćaju </a:t>
            </a:r>
            <a:r>
              <a:rPr lang="hr-HR" sz="2800" u="sng" dirty="0"/>
              <a:t>u paušalnom iznosu</a:t>
            </a:r>
          </a:p>
          <a:p>
            <a:r>
              <a:rPr lang="hr-HR" sz="2800" b="1" u="sng" dirty="0"/>
              <a:t>Obveznici plaćanja doprinosa</a:t>
            </a:r>
          </a:p>
          <a:p>
            <a:pPr lvl="1"/>
            <a:r>
              <a:rPr lang="hr-HR" sz="2800" dirty="0"/>
              <a:t>ako su od poljoprivrede obveznici poreza na dohodak/ili dobit</a:t>
            </a:r>
          </a:p>
          <a:p>
            <a:pPr lvl="1"/>
            <a:r>
              <a:rPr lang="hr-HR" sz="2800" dirty="0"/>
              <a:t>doprinose plaćaju kao za drugu djelatnost </a:t>
            </a:r>
            <a:r>
              <a:rPr lang="hr-HR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→ </a:t>
            </a:r>
            <a:r>
              <a:rPr lang="hr-HR" sz="2800" dirty="0" smtClean="0"/>
              <a:t>osnovica </a:t>
            </a:r>
            <a:r>
              <a:rPr lang="hr-HR" sz="2800" dirty="0"/>
              <a:t>je ostvareni dohodak/dobit, ali maksimalna osnovica </a:t>
            </a:r>
            <a:r>
              <a:rPr lang="hr-HR" sz="2800" dirty="0" smtClean="0"/>
              <a:t>za</a:t>
            </a:r>
          </a:p>
          <a:p>
            <a:pPr marL="457200" lvl="1" indent="0">
              <a:buNone/>
            </a:pPr>
            <a:r>
              <a:rPr lang="hr-HR" sz="2800" dirty="0" smtClean="0"/>
              <a:t> 			2019</a:t>
            </a:r>
            <a:r>
              <a:rPr lang="hr-HR" sz="2800" dirty="0"/>
              <a:t>. g. </a:t>
            </a:r>
            <a:r>
              <a:rPr lang="hr-HR" sz="2800" dirty="0" smtClean="0"/>
              <a:t>= </a:t>
            </a:r>
            <a:r>
              <a:rPr lang="hr-HR" sz="2800" dirty="0"/>
              <a:t>65.894,40 </a:t>
            </a:r>
            <a:r>
              <a:rPr lang="hr-HR" sz="2800" dirty="0" smtClean="0"/>
              <a:t>kn</a:t>
            </a:r>
          </a:p>
          <a:p>
            <a:pPr marL="457200" lvl="1" indent="0">
              <a:buNone/>
            </a:pPr>
            <a:r>
              <a:rPr lang="hr-HR" sz="2800" smtClean="0"/>
              <a:t> 			2020</a:t>
            </a:r>
            <a:r>
              <a:rPr lang="hr-HR" sz="2800" dirty="0" smtClean="0"/>
              <a:t>. g. = 68.187,60 kn</a:t>
            </a:r>
            <a:endParaRPr lang="hr-HR" sz="2800" dirty="0"/>
          </a:p>
          <a:p>
            <a:pPr lvl="1"/>
            <a:r>
              <a:rPr lang="hr-HR" sz="2800" dirty="0"/>
              <a:t>stope: mirovinsko 10% , zdravstveno 7,5%</a:t>
            </a:r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57653-3E58-4892-A7ED-712530ACC680}" type="slidenum">
              <a:rPr kumimoji="0" lang="en-US" smtClean="0"/>
              <a:pPr/>
              <a:t>46</a:t>
            </a:fld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6081510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hr-HR" sz="3200" dirty="0"/>
              <a:t>POLJOPRIVREDNICI - </a:t>
            </a:r>
            <a:r>
              <a:rPr lang="hr-HR" sz="3200" dirty="0">
                <a:solidFill>
                  <a:srgbClr val="FF0000"/>
                </a:solidFill>
              </a:rPr>
              <a:t>UČENICI ILI STUDENTI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/>
              <a:t>UVJETNO OSLOBOĐENJE: Učenici i studenti koji se redovito školuju, te uz redovno školovanje obavljaju djelatnost poljoprivrede, ali obavljanjem djelatnosti poljoprivrede (tj. upisom u upisnik OPG-a) </a:t>
            </a:r>
            <a:r>
              <a:rPr lang="hr-HR" b="1" dirty="0"/>
              <a:t>ne stječu status osiguranika </a:t>
            </a:r>
            <a:r>
              <a:rPr lang="hr-HR" dirty="0"/>
              <a:t>i ne plaćaju obvezne doprinose.</a:t>
            </a:r>
          </a:p>
          <a:p>
            <a:r>
              <a:rPr lang="hr-HR" dirty="0"/>
              <a:t>međutim, ako je učenik/student od djelatnosti poljoprivrede  </a:t>
            </a:r>
            <a:r>
              <a:rPr lang="hr-HR" b="1" dirty="0"/>
              <a:t>porezni obveznik </a:t>
            </a:r>
            <a:r>
              <a:rPr lang="hr-HR" dirty="0"/>
              <a:t>(bilo da porez na dohodak plaća u paušalnom iznosu ili na temelju poslovnih knjiga), </a:t>
            </a:r>
            <a:r>
              <a:rPr lang="hr-HR" b="1" dirty="0"/>
              <a:t>tada je obveznik plaćanja doprinosa</a:t>
            </a:r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57653-3E58-4892-A7ED-712530ACC680}" type="slidenum">
              <a:rPr kumimoji="0" lang="en-US" smtClean="0"/>
              <a:pPr/>
              <a:t>47</a:t>
            </a:fld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131802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hr-HR" dirty="0"/>
              <a:t>OSOBE KOJE SU UPISANE KAO ČLANOVI OPG-A</a:t>
            </a:r>
            <a:br>
              <a:rPr lang="hr-HR" dirty="0"/>
            </a:br>
            <a:endParaRPr lang="hr-H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9840416" y="18288"/>
            <a:ext cx="720080" cy="329184"/>
          </a:xfrm>
          <a:prstGeom prst="rect">
            <a:avLst/>
          </a:prstGeom>
        </p:spPr>
        <p:txBody>
          <a:bodyPr/>
          <a:lstStyle/>
          <a:p>
            <a:fld id="{D2E57653-3E58-4892-A7ED-712530ACC680}" type="slidenum">
              <a:rPr kumimoji="0" lang="en-US" smtClean="0"/>
              <a:pPr/>
              <a:t>48</a:t>
            </a:fld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28882061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dirty="0"/>
              <a:t>ČLANOVI OPG-a UPISANI U UPISNIK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1600200"/>
            <a:ext cx="8435280" cy="4876800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hr-HR" b="1" dirty="0"/>
              <a:t>obvezno osigurani osim ako su osigurani po drugoj osnovi, umirovljenici ili se redovno školuju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hr-HR" b="1" dirty="0"/>
              <a:t>obveza plaćanje doprinosa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hr-HR" b="1" dirty="0"/>
              <a:t>kao za poljoprivrednika koji nije porezni obveznik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hr-HR" b="1" dirty="0"/>
              <a:t>najniža osnovica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hr-HR" b="1" dirty="0"/>
              <a:t>za </a:t>
            </a:r>
            <a:r>
              <a:rPr lang="hr-HR" b="1" dirty="0" smtClean="0"/>
              <a:t>2020. </a:t>
            </a:r>
            <a:r>
              <a:rPr lang="hr-HR" b="1" dirty="0"/>
              <a:t>g. </a:t>
            </a:r>
            <a:r>
              <a:rPr lang="hr-HR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→</a:t>
            </a:r>
            <a:r>
              <a:rPr lang="hr-HR" b="1" dirty="0"/>
              <a:t> </a:t>
            </a:r>
            <a:r>
              <a:rPr lang="hr-HR" b="1" dirty="0" smtClean="0"/>
              <a:t>3.321,96 </a:t>
            </a:r>
            <a:r>
              <a:rPr lang="hr-HR" b="1" dirty="0"/>
              <a:t>mjesečno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hr-HR" b="1" dirty="0"/>
              <a:t>stope 10</a:t>
            </a:r>
            <a:r>
              <a:rPr lang="hr-HR" b="1" dirty="0" smtClean="0"/>
              <a:t>% i  7,5%</a:t>
            </a:r>
            <a:endParaRPr lang="hr-HR" b="1" dirty="0"/>
          </a:p>
          <a:p>
            <a:pPr>
              <a:buFont typeface="Wingdings" panose="05000000000000000000" pitchFamily="2" charset="2"/>
              <a:buChar char="§"/>
            </a:pPr>
            <a:endParaRPr lang="hr-HR" b="1" dirty="0"/>
          </a:p>
          <a:p>
            <a:pPr>
              <a:buFont typeface="Wingdings" panose="05000000000000000000" pitchFamily="2" charset="2"/>
              <a:buChar char="§"/>
            </a:pPr>
            <a:r>
              <a:rPr lang="hr-HR" b="1" dirty="0"/>
              <a:t>članovi </a:t>
            </a:r>
            <a:r>
              <a:rPr lang="hr-HR" b="1" dirty="0" err="1"/>
              <a:t>OPG</a:t>
            </a:r>
            <a:r>
              <a:rPr lang="hr-HR" b="1" dirty="0"/>
              <a:t>-a upisani u upisnik mogu s nositeljem </a:t>
            </a:r>
            <a:r>
              <a:rPr lang="hr-HR" b="1" dirty="0" err="1"/>
              <a:t>OPG</a:t>
            </a:r>
            <a:r>
              <a:rPr lang="hr-HR" b="1" dirty="0"/>
              <a:t>-a sklopiti ugovor o </a:t>
            </a:r>
            <a:r>
              <a:rPr lang="hr-HR" b="1" dirty="0" smtClean="0"/>
              <a:t>radu (= radni odnos)</a:t>
            </a:r>
            <a:endParaRPr lang="hr-HR" b="1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57653-3E58-4892-A7ED-712530ACC680}" type="slidenum">
              <a:rPr kumimoji="0" lang="en-US" smtClean="0"/>
              <a:pPr/>
              <a:t>49</a:t>
            </a:fld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2702863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jagram 3"/>
          <p:cNvGraphicFramePr/>
          <p:nvPr>
            <p:extLst>
              <p:ext uri="{D42A27DB-BD31-4B8C-83A1-F6EECF244321}">
                <p14:modId xmlns:p14="http://schemas.microsoft.com/office/powerpoint/2010/main" val="1420312627"/>
              </p:ext>
            </p:extLst>
          </p:nvPr>
        </p:nvGraphicFramePr>
        <p:xfrm>
          <a:off x="1871731" y="355107"/>
          <a:ext cx="10557007" cy="650289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3064404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hr-HR" dirty="0"/>
              <a:t>Prodaja vlastitih </a:t>
            </a:r>
            <a:r>
              <a:rPr lang="hr-HR" dirty="0" smtClean="0"/>
              <a:t>poljoprivrednih proizvoda </a:t>
            </a:r>
            <a:r>
              <a:rPr lang="hr-HR" dirty="0"/>
              <a:t>opg-a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9840416" y="18288"/>
            <a:ext cx="720080" cy="329184"/>
          </a:xfrm>
          <a:prstGeom prst="rect">
            <a:avLst/>
          </a:prstGeom>
        </p:spPr>
        <p:txBody>
          <a:bodyPr/>
          <a:lstStyle/>
          <a:p>
            <a:fld id="{D2E57653-3E58-4892-A7ED-712530ACC680}" type="slidenum">
              <a:rPr kumimoji="0" lang="en-US" smtClean="0"/>
              <a:pPr/>
              <a:t>50</a:t>
            </a:fld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18159771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dirty="0"/>
              <a:t>Poljoprivredni proizvodi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hr-HR" dirty="0"/>
              <a:t>Važna definicija poljoprivrednih proizvoda</a:t>
            </a:r>
          </a:p>
          <a:p>
            <a:pPr lvl="1"/>
            <a:r>
              <a:rPr lang="hr-HR" b="1" u="sng" dirty="0"/>
              <a:t>prema Zakonu o poljoprivredi</a:t>
            </a:r>
          </a:p>
          <a:p>
            <a:pPr lvl="2"/>
            <a:r>
              <a:rPr lang="hr-HR" dirty="0"/>
              <a:t>proizvodi </a:t>
            </a:r>
            <a:r>
              <a:rPr lang="hr-HR" dirty="0" err="1"/>
              <a:t>bilinogojstva</a:t>
            </a:r>
            <a:r>
              <a:rPr lang="hr-HR" dirty="0"/>
              <a:t> i stočarstva te proizvodi prvog stupnja njihove prerade</a:t>
            </a:r>
          </a:p>
          <a:p>
            <a:pPr lvl="3"/>
            <a:r>
              <a:rPr lang="hr-HR" dirty="0"/>
              <a:t>popis </a:t>
            </a:r>
            <a:r>
              <a:rPr lang="hr-HR" dirty="0" err="1"/>
              <a:t>PP</a:t>
            </a:r>
            <a:r>
              <a:rPr lang="hr-HR" dirty="0"/>
              <a:t> – Prilog 1. Ugovora o funkcioniranju Europske unije</a:t>
            </a:r>
          </a:p>
          <a:p>
            <a:pPr lvl="2"/>
            <a:r>
              <a:rPr lang="hr-HR" dirty="0"/>
              <a:t>prerađeni poljoprivredni proizvodi - proizvodi dobiveni preradom poljoprivrednih proizvoda - prema Prilogu II. Uredbe (EU) br. 510/2014 Europskog parlamenta i Vijeća od 16. travnja 2014</a:t>
            </a:r>
            <a:r>
              <a:rPr lang="hr-HR" dirty="0" smtClean="0"/>
              <a:t>.</a:t>
            </a:r>
          </a:p>
          <a:p>
            <a:pPr lvl="2"/>
            <a:r>
              <a:rPr lang="hr-HR" dirty="0" smtClean="0"/>
              <a:t>definicija važna zbog propisa o izdavanju računa i </a:t>
            </a:r>
            <a:r>
              <a:rPr lang="hr-HR" dirty="0" err="1" smtClean="0"/>
              <a:t>fiskalizaciji</a:t>
            </a:r>
            <a:endParaRPr lang="hr-HR" dirty="0"/>
          </a:p>
          <a:p>
            <a:pPr lvl="1"/>
            <a:r>
              <a:rPr lang="hr-HR" b="1" u="sng" dirty="0"/>
              <a:t>prema čl. 29. Zakonu o porezu na </a:t>
            </a:r>
            <a:r>
              <a:rPr lang="hr-HR" b="1" u="sng" dirty="0" smtClean="0"/>
              <a:t>dohodak</a:t>
            </a:r>
          </a:p>
          <a:p>
            <a:pPr marL="274320" lvl="1" indent="0">
              <a:buNone/>
            </a:pPr>
            <a:r>
              <a:rPr lang="hr-HR" dirty="0"/>
              <a:t>(</a:t>
            </a:r>
            <a:r>
              <a:rPr lang="hr-HR" dirty="0" smtClean="0"/>
              <a:t>NN </a:t>
            </a:r>
            <a:r>
              <a:rPr lang="hr-HR" dirty="0"/>
              <a:t>115/16</a:t>
            </a:r>
            <a:r>
              <a:rPr lang="hr-HR" dirty="0" smtClean="0"/>
              <a:t>., 106/18. i 121/19.)</a:t>
            </a:r>
            <a:endParaRPr lang="hr-HR" dirty="0"/>
          </a:p>
          <a:p>
            <a:pPr lvl="2"/>
            <a:r>
              <a:rPr lang="hr-HR" dirty="0" smtClean="0"/>
              <a:t>izuzeto od oporezivanja do 80.500 samo prodaja </a:t>
            </a:r>
            <a:r>
              <a:rPr lang="hr-HR" dirty="0" err="1" smtClean="0"/>
              <a:t>poljop</a:t>
            </a:r>
            <a:r>
              <a:rPr lang="hr-HR" dirty="0" smtClean="0"/>
              <a:t>. proizvoda u neprerađenom stanju</a:t>
            </a:r>
            <a:endParaRPr lang="hr-HR" dirty="0"/>
          </a:p>
          <a:p>
            <a:pPr marL="274320" lvl="1" indent="0">
              <a:buNone/>
            </a:pPr>
            <a:r>
              <a:rPr lang="hr-HR" dirty="0"/>
              <a:t>____________________________________</a:t>
            </a:r>
          </a:p>
          <a:p>
            <a:pPr lvl="1"/>
            <a:r>
              <a:rPr lang="hr-HR" dirty="0"/>
              <a:t> </a:t>
            </a:r>
            <a:r>
              <a:rPr lang="hr-HR" dirty="0" err="1"/>
              <a:t>OPG</a:t>
            </a:r>
            <a:r>
              <a:rPr lang="hr-HR" dirty="0"/>
              <a:t> je pri prodaji vlastitih poljoprivrednih proizvoda koji su hrana </a:t>
            </a:r>
            <a:r>
              <a:rPr lang="hr-HR" b="1" dirty="0"/>
              <a:t>dužno postupati sukladno propisima o hrani.</a:t>
            </a:r>
            <a:endParaRPr lang="hr-HR" dirty="0"/>
          </a:p>
          <a:p>
            <a:pPr lvl="1"/>
            <a:endParaRPr lang="hr-HR" b="1" u="sng" dirty="0"/>
          </a:p>
          <a:p>
            <a:pPr lvl="1"/>
            <a:endParaRPr lang="hr-HR" u="sng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57653-3E58-4892-A7ED-712530ACC680}" type="slidenum">
              <a:rPr kumimoji="0" lang="en-US" smtClean="0"/>
              <a:pPr/>
              <a:t>51</a:t>
            </a:fld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40874878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Evidencija o prodaji </a:t>
            </a:r>
            <a:r>
              <a:rPr lang="hr-HR" dirty="0" err="1"/>
              <a:t>VPP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hr-HR" sz="2000" dirty="0"/>
              <a:t>OPG može vlastite poljoprivredne proizvode prodavati na tržištu (krajnjim potrošačima, pravni osobama – otkupljivačima) </a:t>
            </a:r>
            <a:r>
              <a:rPr lang="hr-HR" sz="2000" b="1" dirty="0"/>
              <a:t>samo ako je upisano u Upisnik poljoprivrednika ili Upisnik OPG-a (sukladno čl. 16. Zakona o </a:t>
            </a:r>
            <a:r>
              <a:rPr lang="hr-HR" sz="2000" b="1" dirty="0" err="1"/>
              <a:t>OPG</a:t>
            </a:r>
            <a:r>
              <a:rPr lang="hr-HR" sz="2000" b="1" dirty="0"/>
              <a:t>-u)</a:t>
            </a:r>
            <a:endParaRPr lang="hr-HR" sz="2000" dirty="0"/>
          </a:p>
          <a:p>
            <a:r>
              <a:rPr lang="hr-HR" sz="2000" dirty="0"/>
              <a:t>način i uvjete prodaje te način vođenja evidencije o proizvodnji i prodaji od 1.7.2019. propisano je </a:t>
            </a:r>
            <a:r>
              <a:rPr lang="hr-HR" sz="2000" b="1" dirty="0"/>
              <a:t>Pravilnikom o upisniku </a:t>
            </a:r>
            <a:r>
              <a:rPr lang="hr-HR" sz="2000" b="1" dirty="0" err="1"/>
              <a:t>OPG</a:t>
            </a:r>
            <a:r>
              <a:rPr lang="hr-HR" sz="2000" b="1" dirty="0"/>
              <a:t>-u i Pravilnikom o upisniku poljoprivrednika, NN 62/19.</a:t>
            </a:r>
            <a:r>
              <a:rPr lang="hr-HR" sz="2000" dirty="0"/>
              <a:t> </a:t>
            </a:r>
          </a:p>
          <a:p>
            <a:pPr lvl="1"/>
            <a:r>
              <a:rPr lang="hr-HR" dirty="0" smtClean="0"/>
              <a:t>prestao važiti Pravilnik o prodaji </a:t>
            </a:r>
            <a:r>
              <a:rPr lang="hr-HR" dirty="0" err="1" smtClean="0"/>
              <a:t>VPP</a:t>
            </a:r>
            <a:r>
              <a:rPr lang="hr-HR" dirty="0" smtClean="0"/>
              <a:t> </a:t>
            </a:r>
            <a:r>
              <a:rPr lang="hr-HR" dirty="0"/>
              <a:t>proizvedenih na </a:t>
            </a:r>
            <a:r>
              <a:rPr lang="hr-HR" dirty="0" err="1" smtClean="0"/>
              <a:t>OPG</a:t>
            </a:r>
            <a:r>
              <a:rPr lang="hr-HR" dirty="0" smtClean="0"/>
              <a:t>-u, NN </a:t>
            </a:r>
            <a:r>
              <a:rPr lang="hr-HR" dirty="0"/>
              <a:t>75/14 i </a:t>
            </a:r>
            <a:r>
              <a:rPr lang="hr-HR" dirty="0" smtClean="0"/>
              <a:t>82/14</a:t>
            </a:r>
            <a:endParaRPr lang="hr-HR" dirty="0"/>
          </a:p>
          <a:p>
            <a:r>
              <a:rPr lang="hr-HR" sz="2000" dirty="0"/>
              <a:t>obveznici vođenja svi </a:t>
            </a:r>
            <a:r>
              <a:rPr lang="hr-HR" sz="2000" dirty="0" err="1"/>
              <a:t>OPG</a:t>
            </a:r>
            <a:r>
              <a:rPr lang="hr-HR" sz="2000" dirty="0"/>
              <a:t>-i bez obzira vode li ili ne evidenciju prema poreznim propisima</a:t>
            </a:r>
          </a:p>
          <a:p>
            <a:r>
              <a:rPr lang="hr-HR" sz="2000" dirty="0"/>
              <a:t>evidencija se mora čuvati najmanje dvije godine</a:t>
            </a:r>
          </a:p>
          <a:p>
            <a:endParaRPr lang="hr-HR" sz="2800" b="1" dirty="0"/>
          </a:p>
          <a:p>
            <a:endParaRPr lang="hr-HR" sz="2800" b="1" dirty="0"/>
          </a:p>
          <a:p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57653-3E58-4892-A7ED-712530ACC680}" type="slidenum">
              <a:rPr kumimoji="0" lang="en-US" smtClean="0"/>
              <a:pPr/>
              <a:t>52</a:t>
            </a:fld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702149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Nova evidencija – primjena od 1.7.2019.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hr-HR" dirty="0" smtClean="0">
                <a:solidFill>
                  <a:srgbClr val="0070C0"/>
                </a:solidFill>
              </a:rPr>
              <a:t>Evidencija o poljoprivrednoj proizvodnji i prodaji vlastitih poljoprivrednih proizvoda za 2019. godinu</a:t>
            </a:r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57653-3E58-4892-A7ED-712530ACC680}" type="slidenum">
              <a:rPr kumimoji="0" lang="en-US" smtClean="0"/>
              <a:pPr/>
              <a:t>53</a:t>
            </a:fld>
            <a:endParaRPr kumimoji="0" lang="en-US" dirty="0"/>
          </a:p>
        </p:txBody>
      </p:sp>
      <p:graphicFrame>
        <p:nvGraphicFramePr>
          <p:cNvPr id="5" name="Tablica 4"/>
          <p:cNvGraphicFramePr>
            <a:graphicFrameLocks noGrp="1"/>
          </p:cNvGraphicFramePr>
          <p:nvPr>
            <p:extLst/>
          </p:nvPr>
        </p:nvGraphicFramePr>
        <p:xfrm>
          <a:off x="1847528" y="2564904"/>
          <a:ext cx="8363272" cy="320494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9081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9081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9081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9081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04056">
                <a:tc>
                  <a:txBody>
                    <a:bodyPr/>
                    <a:lstStyle/>
                    <a:p>
                      <a:r>
                        <a:rPr lang="hr-HR" dirty="0" smtClean="0"/>
                        <a:t>Vrsta proizvoda</a:t>
                      </a:r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dirty="0" smtClean="0"/>
                        <a:t>proizvodni okvir</a:t>
                      </a:r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dirty="0" smtClean="0"/>
                        <a:t>količina proizvodnje</a:t>
                      </a:r>
                      <a:r>
                        <a:rPr lang="hr-HR" baseline="0" dirty="0" smtClean="0"/>
                        <a:t> u kg/l/kom</a:t>
                      </a:r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dirty="0" smtClean="0"/>
                        <a:t>količina prodanih proizvoda u kg/l/kom</a:t>
                      </a:r>
                      <a:endParaRPr lang="hr-H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04056">
                <a:tc>
                  <a:txBody>
                    <a:bodyPr/>
                    <a:lstStyle/>
                    <a:p>
                      <a:r>
                        <a:rPr lang="hr-HR" dirty="0" smtClean="0"/>
                        <a:t>Krumpir</a:t>
                      </a:r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dirty="0" smtClean="0"/>
                        <a:t>2 ha</a:t>
                      </a:r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dirty="0" smtClean="0"/>
                        <a:t>5.000 kg</a:t>
                      </a:r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dirty="0" smtClean="0"/>
                        <a:t>4.890</a:t>
                      </a:r>
                      <a:r>
                        <a:rPr lang="hr-HR" baseline="0" dirty="0" smtClean="0"/>
                        <a:t> kg</a:t>
                      </a:r>
                      <a:endParaRPr lang="hr-H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04056">
                <a:tc>
                  <a:txBody>
                    <a:bodyPr/>
                    <a:lstStyle/>
                    <a:p>
                      <a:r>
                        <a:rPr lang="hr-HR" dirty="0" smtClean="0"/>
                        <a:t>cikla</a:t>
                      </a:r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dirty="0" smtClean="0"/>
                        <a:t>1 ha</a:t>
                      </a:r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dirty="0" smtClean="0"/>
                        <a:t>500 kg</a:t>
                      </a:r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dirty="0" smtClean="0"/>
                        <a:t>490 kg</a:t>
                      </a:r>
                      <a:endParaRPr lang="hr-H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04056">
                <a:tc>
                  <a:txBody>
                    <a:bodyPr/>
                    <a:lstStyle/>
                    <a:p>
                      <a:r>
                        <a:rPr lang="hr-HR" dirty="0" smtClean="0"/>
                        <a:t>mrkva</a:t>
                      </a:r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dirty="0" smtClean="0"/>
                        <a:t>0,3 ha</a:t>
                      </a:r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dirty="0" smtClean="0"/>
                        <a:t>450 kg</a:t>
                      </a:r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dirty="0" smtClean="0"/>
                        <a:t>450</a:t>
                      </a:r>
                      <a:r>
                        <a:rPr lang="hr-HR" baseline="0" dirty="0" smtClean="0"/>
                        <a:t> kg</a:t>
                      </a:r>
                      <a:endParaRPr lang="hr-H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04056">
                <a:tc>
                  <a:txBody>
                    <a:bodyPr/>
                    <a:lstStyle/>
                    <a:p>
                      <a:r>
                        <a:rPr lang="hr-HR" dirty="0" smtClean="0"/>
                        <a:t>kravlje mlijeko</a:t>
                      </a:r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dirty="0" smtClean="0"/>
                        <a:t>20 komada</a:t>
                      </a:r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dirty="0" smtClean="0"/>
                        <a:t>5.000</a:t>
                      </a:r>
                      <a:r>
                        <a:rPr lang="hr-HR" baseline="0" dirty="0" smtClean="0"/>
                        <a:t> lit</a:t>
                      </a:r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dirty="0" smtClean="0"/>
                        <a:t>5.000 lit</a:t>
                      </a:r>
                      <a:endParaRPr lang="hr-H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763501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dirty="0"/>
              <a:t>Evidencija o prodaji </a:t>
            </a:r>
            <a:r>
              <a:rPr lang="hr-HR" dirty="0" err="1"/>
              <a:t>VPP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hr-HR" b="1" dirty="0">
                <a:solidFill>
                  <a:srgbClr val="FF0000"/>
                </a:solidFill>
              </a:rPr>
              <a:t>1. evidencija propisana Pravilnikom o </a:t>
            </a:r>
            <a:r>
              <a:rPr lang="hr-HR" b="1" dirty="0" smtClean="0">
                <a:solidFill>
                  <a:srgbClr val="FF0000"/>
                </a:solidFill>
              </a:rPr>
              <a:t>upisniku </a:t>
            </a:r>
            <a:r>
              <a:rPr lang="hr-HR" b="1" dirty="0" err="1" smtClean="0">
                <a:solidFill>
                  <a:srgbClr val="FF0000"/>
                </a:solidFill>
              </a:rPr>
              <a:t>OPG</a:t>
            </a:r>
            <a:r>
              <a:rPr lang="hr-HR" b="1" dirty="0" smtClean="0">
                <a:solidFill>
                  <a:srgbClr val="FF0000"/>
                </a:solidFill>
              </a:rPr>
              <a:t>-a/Upisniku poljoprivrednika</a:t>
            </a:r>
            <a:endParaRPr lang="hr-HR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hr-HR" b="1" dirty="0">
                <a:solidFill>
                  <a:srgbClr val="FF0000"/>
                </a:solidFill>
              </a:rPr>
              <a:t>2. evidencija prema Zakonu o trgovinu </a:t>
            </a:r>
          </a:p>
          <a:p>
            <a:endParaRPr lang="hr-HR" dirty="0">
              <a:solidFill>
                <a:srgbClr val="FF0000"/>
              </a:solidFill>
            </a:endParaRPr>
          </a:p>
          <a:p>
            <a:r>
              <a:rPr lang="hr-HR" dirty="0"/>
              <a:t>nositelj ili član </a:t>
            </a:r>
            <a:r>
              <a:rPr lang="hr-HR" dirty="0" err="1"/>
              <a:t>OPG</a:t>
            </a:r>
            <a:r>
              <a:rPr lang="hr-HR" dirty="0"/>
              <a:t>-a </a:t>
            </a:r>
            <a:r>
              <a:rPr lang="hr-HR" b="1" u="sng" dirty="0"/>
              <a:t>smatra se trgovcem </a:t>
            </a:r>
            <a:r>
              <a:rPr lang="hr-HR" dirty="0"/>
              <a:t>kada </a:t>
            </a:r>
            <a:r>
              <a:rPr lang="hr-HR" dirty="0" err="1"/>
              <a:t>VPP</a:t>
            </a:r>
            <a:r>
              <a:rPr lang="hr-HR" dirty="0"/>
              <a:t> prodaje na malo izvan prodavaonica (na štandovima, klupama na tržnicama na malo, sajmovima, izložbama, u proizvodnim objektima </a:t>
            </a:r>
            <a:r>
              <a:rPr lang="hr-HR" dirty="0" err="1"/>
              <a:t>OPG</a:t>
            </a:r>
            <a:r>
              <a:rPr lang="hr-HR" dirty="0"/>
              <a:t>-a)</a:t>
            </a:r>
          </a:p>
          <a:p>
            <a:r>
              <a:rPr lang="hr-HR" dirty="0"/>
              <a:t>čl. 16. Zakona o trgovini</a:t>
            </a:r>
          </a:p>
          <a:p>
            <a:pPr lvl="1"/>
            <a:r>
              <a:rPr lang="hr-HR" dirty="0" err="1"/>
              <a:t>OPG</a:t>
            </a:r>
            <a:r>
              <a:rPr lang="hr-HR" dirty="0"/>
              <a:t> kao trgovac mora nadležnom inspektoru osigurati podatke o stanju robe u prodajnom objektu na temelju isprava iz kojih se može spoznati poslovni događaj</a:t>
            </a:r>
          </a:p>
          <a:p>
            <a:pPr lvl="1"/>
            <a:r>
              <a:rPr lang="hr-HR" dirty="0"/>
              <a:t>isprave o robi u prodajnom objektu moraju imati osobito podatke o:</a:t>
            </a:r>
          </a:p>
          <a:p>
            <a:pPr lvl="2"/>
            <a:r>
              <a:rPr lang="hr-HR" dirty="0"/>
              <a:t>imenu ili nazivu dobavljača</a:t>
            </a:r>
          </a:p>
          <a:p>
            <a:pPr lvl="2"/>
            <a:r>
              <a:rPr lang="hr-HR" dirty="0"/>
              <a:t>broju isprave o zaduženju i </a:t>
            </a:r>
            <a:r>
              <a:rPr lang="hr-HR" dirty="0" err="1"/>
              <a:t>razduženju</a:t>
            </a:r>
            <a:r>
              <a:rPr lang="hr-HR" dirty="0"/>
              <a:t> robe</a:t>
            </a:r>
          </a:p>
          <a:p>
            <a:pPr lvl="2"/>
            <a:r>
              <a:rPr lang="hr-HR" dirty="0"/>
              <a:t>nazivu, mjernoj jedinici i količini robe</a:t>
            </a:r>
          </a:p>
          <a:p>
            <a:pPr lvl="2"/>
            <a:r>
              <a:rPr lang="hr-HR" dirty="0"/>
              <a:t>prodajnoj cijeni robe</a:t>
            </a:r>
          </a:p>
          <a:p>
            <a:pPr lvl="2"/>
            <a:r>
              <a:rPr lang="hr-HR" dirty="0"/>
              <a:t>promjeni prodajne cijene robe</a:t>
            </a:r>
          </a:p>
          <a:p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57653-3E58-4892-A7ED-712530ACC680}" type="slidenum">
              <a:rPr kumimoji="0" lang="en-US" smtClean="0"/>
              <a:pPr/>
              <a:t>54</a:t>
            </a:fld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38817535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5B129790-FE03-4912-9BCF-CF0E96B13A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dirty="0"/>
              <a:t>Prodaja VPP – izdavanje računa i </a:t>
            </a:r>
            <a:r>
              <a:rPr lang="hr-HR" dirty="0" err="1"/>
              <a:t>fiskalizacija</a:t>
            </a:r>
            <a:endParaRPr lang="hr-HR" dirty="0"/>
          </a:p>
        </p:txBody>
      </p:sp>
      <p:graphicFrame>
        <p:nvGraphicFramePr>
          <p:cNvPr id="5" name="Rezervirano mjesto sadržaja 4">
            <a:extLst>
              <a:ext uri="{FF2B5EF4-FFF2-40B4-BE49-F238E27FC236}">
                <a16:creationId xmlns:a16="http://schemas.microsoft.com/office/drawing/2014/main" id="{2F5682BE-F284-4BD0-9B7A-2B6154D74A78}"/>
              </a:ext>
            </a:extLst>
          </p:cNvPr>
          <p:cNvGraphicFramePr>
            <a:graphicFrameLocks noGrp="1"/>
          </p:cNvGraphicFramePr>
          <p:nvPr>
            <p:ph idx="1"/>
            <p:extLst/>
          </p:nvPr>
        </p:nvGraphicFramePr>
        <p:xfrm>
          <a:off x="284205" y="1340768"/>
          <a:ext cx="11677136" cy="5486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49453">
                  <a:extLst>
                    <a:ext uri="{9D8B030D-6E8A-4147-A177-3AD203B41FA5}">
                      <a16:colId xmlns:a16="http://schemas.microsoft.com/office/drawing/2014/main" val="3171828416"/>
                    </a:ext>
                  </a:extLst>
                </a:gridCol>
                <a:gridCol w="4393462">
                  <a:extLst>
                    <a:ext uri="{9D8B030D-6E8A-4147-A177-3AD203B41FA5}">
                      <a16:colId xmlns:a16="http://schemas.microsoft.com/office/drawing/2014/main" val="1936838197"/>
                    </a:ext>
                  </a:extLst>
                </a:gridCol>
                <a:gridCol w="5634221">
                  <a:extLst>
                    <a:ext uri="{9D8B030D-6E8A-4147-A177-3AD203B41FA5}">
                      <a16:colId xmlns:a16="http://schemas.microsoft.com/office/drawing/2014/main" val="3219427569"/>
                    </a:ext>
                  </a:extLst>
                </a:gridCol>
              </a:tblGrid>
              <a:tr h="587454">
                <a:tc>
                  <a:txBody>
                    <a:bodyPr/>
                    <a:lstStyle/>
                    <a:p>
                      <a:r>
                        <a:rPr lang="hr-HR" dirty="0"/>
                        <a:t>Prodaja VPP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dirty="0"/>
                        <a:t>OPG nije obveznik poreza na dohodak (ispod 80.500)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dirty="0"/>
                        <a:t>OPG – obveznik poreza na dohodak</a:t>
                      </a:r>
                    </a:p>
                    <a:p>
                      <a:r>
                        <a:rPr lang="hr-HR" dirty="0"/>
                        <a:t>(</a:t>
                      </a:r>
                      <a:r>
                        <a:rPr lang="hr-HR" dirty="0" err="1"/>
                        <a:t>paušališta</a:t>
                      </a:r>
                      <a:r>
                        <a:rPr lang="hr-HR" dirty="0"/>
                        <a:t> ili vodi poslovne knjige)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58870758"/>
                  </a:ext>
                </a:extLst>
              </a:tr>
              <a:tr h="2349815">
                <a:tc>
                  <a:txBody>
                    <a:bodyPr/>
                    <a:lstStyle/>
                    <a:p>
                      <a:r>
                        <a:rPr lang="hr-HR" sz="1800" b="1" dirty="0">
                          <a:solidFill>
                            <a:srgbClr val="FF0000"/>
                          </a:solidFill>
                        </a:rPr>
                        <a:t>PODUZETNICIMA</a:t>
                      </a:r>
                      <a:r>
                        <a:rPr lang="hr-HR" sz="1800" b="1" baseline="0" dirty="0">
                          <a:solidFill>
                            <a:srgbClr val="FF0000"/>
                          </a:solidFill>
                        </a:rPr>
                        <a:t> (PRAVNIM I FIZIČKIM OSOBAMA)</a:t>
                      </a:r>
                      <a:endParaRPr lang="hr-HR" sz="1800" b="1" dirty="0">
                        <a:solidFill>
                          <a:srgbClr val="FF0000"/>
                        </a:solidFill>
                      </a:endParaRPr>
                    </a:p>
                    <a:p>
                      <a:r>
                        <a:rPr lang="hr-HR" sz="1800" b="1" dirty="0" smtClean="0">
                          <a:solidFill>
                            <a:srgbClr val="FF0000"/>
                          </a:solidFill>
                        </a:rPr>
                        <a:t>=</a:t>
                      </a:r>
                      <a:endParaRPr lang="hr-HR" sz="1800" b="1" dirty="0">
                        <a:solidFill>
                          <a:srgbClr val="FF0000"/>
                        </a:solidFill>
                      </a:endParaRPr>
                    </a:p>
                    <a:p>
                      <a:r>
                        <a:rPr lang="hr-HR" sz="1800" b="1" dirty="0" smtClean="0">
                          <a:solidFill>
                            <a:srgbClr val="FF0000"/>
                          </a:solidFill>
                        </a:rPr>
                        <a:t>PRODAJA</a:t>
                      </a:r>
                      <a:r>
                        <a:rPr lang="hr-HR" sz="1800" b="1" baseline="0" dirty="0" smtClean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hr-HR" sz="1800" b="1" baseline="0" dirty="0">
                          <a:solidFill>
                            <a:srgbClr val="FF0000"/>
                          </a:solidFill>
                        </a:rPr>
                        <a:t>NA </a:t>
                      </a:r>
                      <a:r>
                        <a:rPr lang="hr-HR" sz="1800" b="1" baseline="0" dirty="0" smtClean="0">
                          <a:solidFill>
                            <a:srgbClr val="FF0000"/>
                          </a:solidFill>
                        </a:rPr>
                        <a:t>VELIKO</a:t>
                      </a:r>
                      <a:endParaRPr lang="hr-HR" sz="1800" b="1" dirty="0">
                        <a:solidFill>
                          <a:srgbClr val="FF0000"/>
                        </a:solidFill>
                      </a:endParaRPr>
                    </a:p>
                    <a:p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Tx/>
                        <a:buChar char="-"/>
                      </a:pPr>
                      <a:r>
                        <a:rPr lang="hr-HR" sz="1800" dirty="0"/>
                        <a:t>nema obveze izdavanja</a:t>
                      </a:r>
                      <a:r>
                        <a:rPr lang="hr-HR" sz="1800" baseline="0" dirty="0"/>
                        <a:t> računa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hr-HR" sz="1800" baseline="0" dirty="0"/>
                        <a:t>kupac sam izdaje otkupni blok ili skladišnu primku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hr-HR" sz="1800" baseline="0" dirty="0"/>
                        <a:t>naplata u gotovini bez ograničenja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endParaRPr lang="hr-HR" sz="1800" baseline="0" dirty="0"/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hr-HR" sz="1800" baseline="0" dirty="0"/>
                        <a:t>vodi Evidenciju o prodaji VPP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hr-HR" sz="1800" baseline="0" dirty="0"/>
                        <a:t>evidencija o primicima (nije propisan oblik</a:t>
                      </a:r>
                      <a:r>
                        <a:rPr lang="hr-HR" sz="1800" baseline="0" dirty="0" smtClean="0"/>
                        <a:t>)</a:t>
                      </a:r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Tx/>
                        <a:buChar char="-"/>
                      </a:pPr>
                      <a:r>
                        <a:rPr lang="hr-HR" sz="1800" dirty="0"/>
                        <a:t>obveza</a:t>
                      </a:r>
                      <a:r>
                        <a:rPr lang="hr-HR" sz="1800" baseline="0" dirty="0"/>
                        <a:t> izdavanja računa (sadržaj propisan čl. 79 ZPDV-u)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hr-HR" sz="1800" baseline="0" dirty="0"/>
                        <a:t>Za prodaju na OPG-u, tržnicama i otvorenim prostorima nema obveze </a:t>
                      </a:r>
                      <a:r>
                        <a:rPr lang="hr-HR" sz="1800" baseline="0" dirty="0" err="1"/>
                        <a:t>fiskalizacije</a:t>
                      </a:r>
                      <a:r>
                        <a:rPr lang="hr-HR" sz="1800" baseline="0" dirty="0"/>
                        <a:t> međutim, obveza je naplate na </a:t>
                      </a:r>
                      <a:r>
                        <a:rPr lang="hr-HR" sz="1800" baseline="0" dirty="0" smtClean="0"/>
                        <a:t>žiro račun</a:t>
                      </a:r>
                      <a:endParaRPr lang="hr-HR" sz="1800" baseline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81853799"/>
                  </a:ext>
                </a:extLst>
              </a:tr>
              <a:tr h="2098049">
                <a:tc>
                  <a:txBody>
                    <a:bodyPr/>
                    <a:lstStyle/>
                    <a:p>
                      <a:r>
                        <a:rPr lang="hr-HR" sz="1800" b="1" dirty="0">
                          <a:solidFill>
                            <a:srgbClr val="FF0000"/>
                          </a:solidFill>
                        </a:rPr>
                        <a:t>KRAJNJIM</a:t>
                      </a:r>
                      <a:r>
                        <a:rPr lang="hr-HR" sz="1800" b="1" baseline="0" dirty="0">
                          <a:solidFill>
                            <a:srgbClr val="FF0000"/>
                          </a:solidFill>
                        </a:rPr>
                        <a:t> POTROŠAČIMA </a:t>
                      </a:r>
                    </a:p>
                    <a:p>
                      <a:r>
                        <a:rPr lang="hr-HR" sz="1800" b="1" baseline="0" dirty="0" smtClean="0">
                          <a:solidFill>
                            <a:srgbClr val="FF0000"/>
                          </a:solidFill>
                        </a:rPr>
                        <a:t>=</a:t>
                      </a:r>
                      <a:endParaRPr lang="hr-HR" sz="1800" b="1" baseline="0" dirty="0">
                        <a:solidFill>
                          <a:srgbClr val="FF0000"/>
                        </a:solidFill>
                      </a:endParaRPr>
                    </a:p>
                    <a:p>
                      <a:r>
                        <a:rPr lang="hr-HR" sz="1800" b="1" baseline="0" dirty="0" smtClean="0">
                          <a:solidFill>
                            <a:srgbClr val="FF0000"/>
                          </a:solidFill>
                        </a:rPr>
                        <a:t>PRODAJA </a:t>
                      </a:r>
                      <a:r>
                        <a:rPr lang="hr-HR" sz="1800" b="1" baseline="0" dirty="0">
                          <a:solidFill>
                            <a:srgbClr val="FF0000"/>
                          </a:solidFill>
                        </a:rPr>
                        <a:t>NA </a:t>
                      </a:r>
                      <a:r>
                        <a:rPr lang="hr-HR" sz="1800" b="1" baseline="0" dirty="0" smtClean="0">
                          <a:solidFill>
                            <a:srgbClr val="FF0000"/>
                          </a:solidFill>
                        </a:rPr>
                        <a:t>MALO</a:t>
                      </a:r>
                      <a:endParaRPr lang="hr-HR" sz="1800" b="1" dirty="0">
                        <a:solidFill>
                          <a:srgbClr val="FF0000"/>
                        </a:solidFill>
                      </a:endParaRPr>
                    </a:p>
                    <a:p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Tx/>
                        <a:buChar char="-"/>
                      </a:pPr>
                      <a:r>
                        <a:rPr lang="hr-HR" sz="1800" dirty="0"/>
                        <a:t>nema</a:t>
                      </a:r>
                      <a:r>
                        <a:rPr lang="hr-HR" sz="1800" baseline="0" dirty="0"/>
                        <a:t> obveze izdavanja računa (čl. 64 OPZ-a)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endParaRPr lang="hr-HR" sz="1800" baseline="0" dirty="0"/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hr-HR" sz="1800" baseline="0" dirty="0"/>
                        <a:t>mora voditi evidenciju o primicima (nije propisan oblik evidencije)</a:t>
                      </a:r>
                      <a:endParaRPr lang="hr-HR" sz="1800" dirty="0"/>
                    </a:p>
                    <a:p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sz="1800" dirty="0"/>
                        <a:t>- nema obveze izdavanja računa za prodaju na OPG-u, tržnicama i otvorenim prostorima (čl. 64</a:t>
                      </a:r>
                      <a:r>
                        <a:rPr lang="hr-HR" sz="1800" baseline="0" dirty="0"/>
                        <a:t> OPZ-a)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hr-HR" sz="1800" baseline="0" dirty="0" err="1"/>
                        <a:t>fiskalizacija</a:t>
                      </a:r>
                      <a:r>
                        <a:rPr lang="hr-HR" sz="1800" baseline="0" dirty="0"/>
                        <a:t> – NE, u slučaju kada nema obveze izdavanja račune i kod prodaje na tržnicama i otvorenim prostorima (čl. 5. Z. o </a:t>
                      </a:r>
                      <a:r>
                        <a:rPr lang="hr-HR" sz="1800" baseline="0" dirty="0" err="1"/>
                        <a:t>fiskalizaciji</a:t>
                      </a:r>
                      <a:r>
                        <a:rPr lang="hr-HR" sz="1800" baseline="0" dirty="0"/>
                        <a:t>)</a:t>
                      </a:r>
                    </a:p>
                    <a:p>
                      <a:endParaRPr lang="hr-H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43827232"/>
                  </a:ext>
                </a:extLst>
              </a:tr>
            </a:tbl>
          </a:graphicData>
        </a:graphic>
      </p:graphicFrame>
      <p:sp>
        <p:nvSpPr>
          <p:cNvPr id="4" name="Rezervirano mjesto broja slajda 3">
            <a:extLst>
              <a:ext uri="{FF2B5EF4-FFF2-40B4-BE49-F238E27FC236}">
                <a16:creationId xmlns:a16="http://schemas.microsoft.com/office/drawing/2014/main" id="{4372B4E2-092A-4005-B4B8-FDCF9A1496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57653-3E58-4892-A7ED-712530ACC680}" type="slidenum">
              <a:rPr kumimoji="0" lang="en-US" smtClean="0"/>
              <a:pPr/>
              <a:t>55</a:t>
            </a:fld>
            <a:endParaRPr kumimoji="0" lang="en-US" dirty="0"/>
          </a:p>
        </p:txBody>
      </p:sp>
      <p:cxnSp>
        <p:nvCxnSpPr>
          <p:cNvPr id="6" name="Ravni poveznik sa strelicom 5"/>
          <p:cNvCxnSpPr/>
          <p:nvPr/>
        </p:nvCxnSpPr>
        <p:spPr>
          <a:xfrm>
            <a:off x="1524001" y="4509120"/>
            <a:ext cx="9036495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087667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sadržaj računa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err="1"/>
              <a:t>OPG</a:t>
            </a:r>
            <a:r>
              <a:rPr lang="hr-HR" dirty="0"/>
              <a:t> obveznik poreza na dohodak (</a:t>
            </a:r>
            <a:r>
              <a:rPr lang="hr-HR" dirty="0" err="1"/>
              <a:t>paušalista</a:t>
            </a:r>
            <a:r>
              <a:rPr lang="hr-HR" dirty="0"/>
              <a:t> ili vodi poslovne knjige)</a:t>
            </a:r>
          </a:p>
          <a:p>
            <a:r>
              <a:rPr lang="hr-HR" dirty="0"/>
              <a:t>propisano Zakonom o PDV-u (čl. 79)</a:t>
            </a:r>
          </a:p>
          <a:p>
            <a:r>
              <a:rPr lang="hr-HR" dirty="0"/>
              <a:t>ako nije u sustavu PDV-a, napomena na </a:t>
            </a:r>
            <a:r>
              <a:rPr lang="hr-HR" i="1" dirty="0"/>
              <a:t>računu </a:t>
            </a:r>
            <a:r>
              <a:rPr lang="hr-HR" i="1" dirty="0">
                <a:solidFill>
                  <a:srgbClr val="FF0000"/>
                </a:solidFill>
              </a:rPr>
              <a:t>„oslobođeno PDV-a temeljem čl. 90. Zakona o PDV-u”</a:t>
            </a:r>
          </a:p>
          <a:p>
            <a:pPr marL="0" indent="0">
              <a:buNone/>
            </a:pPr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57653-3E58-4892-A7ED-712530ACC680}" type="slidenum">
              <a:rPr kumimoji="0" lang="en-US" smtClean="0"/>
              <a:pPr/>
              <a:t>56</a:t>
            </a:fld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13590706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err="1" smtClean="0"/>
              <a:t>eRačun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hr-HR" b="1" dirty="0" smtClean="0"/>
              <a:t>Pitanje:</a:t>
            </a:r>
            <a:endParaRPr lang="hr-HR" b="1" dirty="0"/>
          </a:p>
          <a:p>
            <a:pPr lvl="1"/>
            <a:r>
              <a:rPr lang="hr-HR" dirty="0"/>
              <a:t>Škola nabavlja poljoprivredne proizvode za potrebe školske kuhinje od </a:t>
            </a:r>
            <a:r>
              <a:rPr lang="hr-HR" dirty="0" smtClean="0"/>
              <a:t> </a:t>
            </a:r>
            <a:r>
              <a:rPr lang="hr-HR" dirty="0" err="1" smtClean="0"/>
              <a:t>OPG</a:t>
            </a:r>
            <a:r>
              <a:rPr lang="hr-HR" dirty="0" smtClean="0"/>
              <a:t>-a</a:t>
            </a:r>
          </a:p>
          <a:p>
            <a:pPr lvl="1"/>
            <a:r>
              <a:rPr lang="hr-HR" dirty="0" smtClean="0"/>
              <a:t> </a:t>
            </a:r>
            <a:r>
              <a:rPr lang="hr-HR" dirty="0" err="1"/>
              <a:t>OPG</a:t>
            </a:r>
            <a:r>
              <a:rPr lang="hr-HR" dirty="0"/>
              <a:t> prema poreznim propisima nije obveznik poreza na dohodak jer ostvaruje godišnje prihode ispod 80.500,00 </a:t>
            </a:r>
            <a:r>
              <a:rPr lang="hr-HR" dirty="0" smtClean="0"/>
              <a:t>kn, </a:t>
            </a:r>
            <a:r>
              <a:rPr lang="hr-HR" dirty="0"/>
              <a:t>te nije obvezan izdavati račune. Škola je do sada od ovog poljoprivrednika otkupljivala proizvode  na temelju otkupnog bloka. Može li škola i nadalje poljoprivredne proizvode od </a:t>
            </a:r>
            <a:r>
              <a:rPr lang="hr-HR" dirty="0" err="1"/>
              <a:t>OPG</a:t>
            </a:r>
            <a:r>
              <a:rPr lang="hr-HR" dirty="0"/>
              <a:t>-a koji nije porezni obveznik otkupljivati putem otkupnog bloka i plaćati u gotovom novcu kako to dopuštaju porezni propisi</a:t>
            </a:r>
            <a:r>
              <a:rPr lang="hr-HR" dirty="0" smtClean="0"/>
              <a:t>.</a:t>
            </a:r>
          </a:p>
          <a:p>
            <a:pPr lvl="1"/>
            <a:endParaRPr lang="hr-HR" dirty="0"/>
          </a:p>
          <a:p>
            <a:pPr lvl="1"/>
            <a:r>
              <a:rPr lang="hr-HR" dirty="0" smtClean="0"/>
              <a:t>Odgovor Min. gospodarstva, poduzetništva i obrta</a:t>
            </a:r>
          </a:p>
          <a:p>
            <a:pPr lvl="2"/>
            <a:r>
              <a:rPr lang="hr-HR" dirty="0" smtClean="0"/>
              <a:t>ako je prethodila javna nabava – ponuda ili narudžbenica </a:t>
            </a:r>
            <a:r>
              <a:rPr lang="hr-HR" dirty="0" err="1" smtClean="0"/>
              <a:t>OPG</a:t>
            </a:r>
            <a:r>
              <a:rPr lang="hr-HR" dirty="0" smtClean="0"/>
              <a:t> mora izdati </a:t>
            </a:r>
            <a:r>
              <a:rPr lang="hr-HR" dirty="0" err="1" smtClean="0"/>
              <a:t>eRačun</a:t>
            </a:r>
            <a:endParaRPr lang="hr-HR" dirty="0"/>
          </a:p>
          <a:p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57653-3E58-4892-A7ED-712530ACC680}" type="slidenum">
              <a:rPr kumimoji="0" lang="en-US" smtClean="0"/>
              <a:pPr/>
              <a:t>57</a:t>
            </a:fld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13468574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dirty="0" smtClean="0"/>
              <a:t/>
            </a:r>
            <a:br>
              <a:rPr lang="hr-HR" dirty="0" smtClean="0"/>
            </a:br>
            <a:r>
              <a:rPr lang="hr-HR" b="1" dirty="0" smtClean="0"/>
              <a:t>Izuzeće </a:t>
            </a:r>
            <a:r>
              <a:rPr lang="hr-HR" b="1" dirty="0"/>
              <a:t>od obveze izdavanja računa</a:t>
            </a:r>
            <a:br>
              <a:rPr lang="hr-HR" b="1" dirty="0"/>
            </a:br>
            <a:endParaRPr lang="hr-HR" b="1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fontAlgn="base"/>
            <a:r>
              <a:rPr lang="hr-HR" dirty="0"/>
              <a:t>Opći porezni zakon, NN 115/16. </a:t>
            </a:r>
            <a:r>
              <a:rPr lang="hr-HR" dirty="0" smtClean="0"/>
              <a:t>i 106/18</a:t>
            </a:r>
            <a:endParaRPr lang="hr-HR" dirty="0"/>
          </a:p>
          <a:p>
            <a:pPr fontAlgn="base"/>
            <a:r>
              <a:rPr lang="hr-HR" dirty="0"/>
              <a:t>Članak 64.</a:t>
            </a:r>
          </a:p>
          <a:p>
            <a:pPr fontAlgn="base"/>
            <a:r>
              <a:rPr lang="hr-HR" dirty="0"/>
              <a:t>.....računi se </a:t>
            </a:r>
            <a:r>
              <a:rPr lang="hr-HR" b="1" u="sng" dirty="0"/>
              <a:t>ne moraju </a:t>
            </a:r>
            <a:r>
              <a:rPr lang="hr-HR" dirty="0"/>
              <a:t>ispostavljati ako se ..... vlastiti poljoprivredni proizvodi proizvedeni na vlastitom </a:t>
            </a:r>
            <a:r>
              <a:rPr lang="hr-HR" dirty="0" err="1"/>
              <a:t>OPG</a:t>
            </a:r>
            <a:r>
              <a:rPr lang="hr-HR" dirty="0"/>
              <a:t>-u </a:t>
            </a:r>
            <a:r>
              <a:rPr lang="hr-HR" b="1" u="sng" dirty="0"/>
              <a:t>izravno prodaju krajnjem potrošaču</a:t>
            </a:r>
            <a:r>
              <a:rPr lang="hr-HR" dirty="0"/>
              <a:t> u:</a:t>
            </a:r>
          </a:p>
          <a:p>
            <a:pPr lvl="1" fontAlgn="base"/>
            <a:r>
              <a:rPr lang="hr-HR" dirty="0"/>
              <a:t> proizvodnim objektima seljačkih ili obiteljskih poljoprivrednih gospodarstava</a:t>
            </a:r>
          </a:p>
          <a:p>
            <a:pPr lvl="1" fontAlgn="base"/>
            <a:r>
              <a:rPr lang="hr-HR" dirty="0"/>
              <a:t>ako se prodaja vlastitih poljoprivrednih proizvoda obavlja na tržnicama i otvorenim prostorima.</a:t>
            </a:r>
          </a:p>
          <a:p>
            <a:pPr lvl="1" fontAlgn="base"/>
            <a:r>
              <a:rPr lang="hr-HR" dirty="0"/>
              <a:t>(</a:t>
            </a:r>
            <a:r>
              <a:rPr lang="hr-HR" b="1" dirty="0">
                <a:solidFill>
                  <a:srgbClr val="FF0000"/>
                </a:solidFill>
              </a:rPr>
              <a:t>ali</a:t>
            </a:r>
            <a:r>
              <a:rPr lang="hr-HR" dirty="0"/>
              <a:t> kod prodaje u okviru trgovačkih centara i sl. zatvorenih prostora – propisana je obveza izdavanja računa i obveza </a:t>
            </a:r>
            <a:r>
              <a:rPr lang="hr-HR" dirty="0" err="1"/>
              <a:t>fiskalizacije</a:t>
            </a:r>
            <a:r>
              <a:rPr lang="hr-HR" dirty="0"/>
              <a:t>)</a:t>
            </a:r>
          </a:p>
          <a:p>
            <a:pPr fontAlgn="base"/>
            <a:r>
              <a:rPr lang="hr-HR" dirty="0"/>
              <a:t>Prodajom na tržnicama i otvorenim prostorima smatra se isključivo prodaja vlastitih poljoprivrednih proizvoda krajnjem potrošaču koja se obavlja na neki od sljedećih načina:</a:t>
            </a:r>
          </a:p>
          <a:p>
            <a:pPr lvl="1" fontAlgn="base"/>
            <a:r>
              <a:rPr lang="hr-HR" dirty="0"/>
              <a:t>na štandovima i klupama na tržnicama na malo</a:t>
            </a:r>
          </a:p>
          <a:p>
            <a:pPr lvl="1"/>
            <a:r>
              <a:rPr lang="hr-HR" dirty="0"/>
              <a:t>na štandovima i klupama izvan tržnica na </a:t>
            </a:r>
            <a:r>
              <a:rPr lang="hr-HR" dirty="0" smtClean="0"/>
              <a:t>malo</a:t>
            </a:r>
            <a:endParaRPr lang="hr-HR" dirty="0"/>
          </a:p>
          <a:p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57653-3E58-4892-A7ED-712530ACC680}" type="slidenum">
              <a:rPr kumimoji="0" lang="en-US" smtClean="0"/>
              <a:pPr/>
              <a:t>58</a:t>
            </a:fld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36473094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dirty="0" err="1"/>
              <a:t>OPG</a:t>
            </a:r>
            <a:r>
              <a:rPr lang="hr-HR" dirty="0"/>
              <a:t> obveznik poreza na dohodak - obveznik </a:t>
            </a:r>
            <a:r>
              <a:rPr lang="hr-HR" dirty="0" err="1"/>
              <a:t>fiskalizacije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hr-HR" dirty="0"/>
              <a:t>čl. 5. Zakona o </a:t>
            </a:r>
            <a:r>
              <a:rPr lang="hr-HR" dirty="0" err="1"/>
              <a:t>fiskalizaciji</a:t>
            </a:r>
            <a:r>
              <a:rPr lang="hr-HR" dirty="0"/>
              <a:t> u prometu gotovinom (NN 133/12 i </a:t>
            </a:r>
            <a:r>
              <a:rPr lang="hr-HR" dirty="0" smtClean="0"/>
              <a:t>115/16 i 106/18)</a:t>
            </a:r>
            <a:endParaRPr lang="hr-HR" dirty="0"/>
          </a:p>
          <a:p>
            <a:pPr lvl="1"/>
            <a:r>
              <a:rPr lang="hr-HR" dirty="0" err="1"/>
              <a:t>OPG</a:t>
            </a:r>
            <a:r>
              <a:rPr lang="hr-HR" dirty="0"/>
              <a:t> nije obveznik </a:t>
            </a:r>
            <a:r>
              <a:rPr lang="hr-HR" dirty="0" err="1"/>
              <a:t>fiskalizacije</a:t>
            </a:r>
            <a:r>
              <a:rPr lang="hr-HR" dirty="0"/>
              <a:t> u slučaju prodaje vlastitih poljoprivrednih proizvoda na tržnicama i otvorenim prostorima</a:t>
            </a:r>
          </a:p>
          <a:p>
            <a:endParaRPr lang="hr-HR" dirty="0"/>
          </a:p>
          <a:p>
            <a:r>
              <a:rPr lang="hr-HR" dirty="0"/>
              <a:t>za ostali promet</a:t>
            </a:r>
          </a:p>
          <a:p>
            <a:pPr lvl="1"/>
            <a:r>
              <a:rPr lang="hr-HR" dirty="0"/>
              <a:t>obveza </a:t>
            </a:r>
            <a:r>
              <a:rPr lang="hr-HR" dirty="0" err="1"/>
              <a:t>fiskalizacije</a:t>
            </a:r>
            <a:r>
              <a:rPr lang="hr-HR" dirty="0"/>
              <a:t> (osim u slučaju kada nema obveze izdavanja računa)</a:t>
            </a:r>
          </a:p>
          <a:p>
            <a:pPr lvl="1"/>
            <a:r>
              <a:rPr lang="hr-HR" dirty="0"/>
              <a:t>od 1.7.2017. –  i za </a:t>
            </a:r>
            <a:r>
              <a:rPr lang="hr-HR" dirty="0" err="1"/>
              <a:t>paušaliste</a:t>
            </a:r>
            <a:r>
              <a:rPr lang="hr-HR" dirty="0"/>
              <a:t> propisana obveza </a:t>
            </a:r>
            <a:r>
              <a:rPr lang="hr-HR" dirty="0" err="1"/>
              <a:t>fiskalizacije</a:t>
            </a:r>
            <a:r>
              <a:rPr lang="hr-HR" dirty="0"/>
              <a:t> izdavanja računa putem elektroničkih naplatnih uređaja </a:t>
            </a:r>
          </a:p>
          <a:p>
            <a:pPr lvl="1"/>
            <a:r>
              <a:rPr lang="hr-HR" dirty="0" smtClean="0"/>
              <a:t>kao obveznik </a:t>
            </a:r>
            <a:r>
              <a:rPr lang="hr-HR" dirty="0" err="1" smtClean="0"/>
              <a:t>fiskalizacije</a:t>
            </a:r>
            <a:endParaRPr lang="hr-HR" dirty="0" smtClean="0"/>
          </a:p>
          <a:p>
            <a:pPr lvl="2"/>
            <a:r>
              <a:rPr lang="hr-HR" dirty="0" smtClean="0"/>
              <a:t>obveza prijave poslovnih prostora</a:t>
            </a:r>
          </a:p>
          <a:p>
            <a:pPr lvl="2"/>
            <a:r>
              <a:rPr lang="hr-HR" dirty="0" smtClean="0"/>
              <a:t>obveza izrade internog akta o načinu izdavanja računa</a:t>
            </a:r>
          </a:p>
          <a:p>
            <a:pPr lvl="2"/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57653-3E58-4892-A7ED-712530ACC680}" type="slidenum">
              <a:rPr kumimoji="0" lang="en-US" smtClean="0"/>
              <a:pPr/>
              <a:t>59</a:t>
            </a:fld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23490616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Usklađivanje s odredbama Zakona o </a:t>
            </a:r>
            <a:r>
              <a:rPr lang="hr-HR" dirty="0" err="1" smtClean="0"/>
              <a:t>OPG</a:t>
            </a:r>
            <a:r>
              <a:rPr lang="hr-HR" dirty="0" smtClean="0"/>
              <a:t>-u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/>
              <a:t>upisani kao </a:t>
            </a:r>
            <a:r>
              <a:rPr lang="hr-HR" dirty="0" err="1" smtClean="0"/>
              <a:t>OPG</a:t>
            </a:r>
            <a:r>
              <a:rPr lang="hr-HR" dirty="0" smtClean="0"/>
              <a:t> u Upisnik poljoprivrednika – dužni su uskladiti svoj organizacijski oblik i status sukladno Zakonu o </a:t>
            </a:r>
            <a:r>
              <a:rPr lang="hr-HR" dirty="0" err="1" smtClean="0"/>
              <a:t>OPG</a:t>
            </a:r>
            <a:r>
              <a:rPr lang="hr-HR" dirty="0" smtClean="0"/>
              <a:t>-u šest mjeseci od dana stupanja na snagu Pravilnika o upisniku </a:t>
            </a:r>
            <a:r>
              <a:rPr lang="hr-HR" dirty="0" err="1" smtClean="0"/>
              <a:t>OPG</a:t>
            </a:r>
            <a:r>
              <a:rPr lang="hr-HR" dirty="0" smtClean="0"/>
              <a:t>-a/Pravilnika o upisniku poljoprivrednika</a:t>
            </a:r>
          </a:p>
          <a:p>
            <a:r>
              <a:rPr lang="hr-HR" dirty="0" smtClean="0"/>
              <a:t>Agencija za plaćanje će </a:t>
            </a:r>
            <a:r>
              <a:rPr lang="hr-HR" dirty="0" err="1" smtClean="0"/>
              <a:t>OPG</a:t>
            </a:r>
            <a:r>
              <a:rPr lang="hr-HR" dirty="0" smtClean="0"/>
              <a:t>-e pozvati da radi usklađivanja podnesu zahtjev za upis sukladno Zakonu o </a:t>
            </a:r>
            <a:r>
              <a:rPr lang="hr-HR" dirty="0" err="1" smtClean="0"/>
              <a:t>OPG</a:t>
            </a:r>
            <a:r>
              <a:rPr lang="hr-HR" dirty="0" smtClean="0"/>
              <a:t>-u</a:t>
            </a:r>
          </a:p>
          <a:p>
            <a:r>
              <a:rPr lang="hr-HR" dirty="0" smtClean="0"/>
              <a:t>ako nositelj </a:t>
            </a:r>
            <a:r>
              <a:rPr lang="hr-HR" dirty="0" err="1" smtClean="0"/>
              <a:t>OPG</a:t>
            </a:r>
            <a:r>
              <a:rPr lang="hr-HR" dirty="0" smtClean="0"/>
              <a:t>-a ne podnese zahtjev na poziv, Agencija će donijeti rješenje po službenoj dužnosti o dodjeli organizacijskog oblika </a:t>
            </a:r>
            <a:r>
              <a:rPr lang="hr-HR" dirty="0" err="1" smtClean="0"/>
              <a:t>OPG</a:t>
            </a:r>
            <a:r>
              <a:rPr lang="hr-HR" dirty="0" smtClean="0"/>
              <a:t>-a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2556224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dirty="0" smtClean="0"/>
              <a:t>Poljoprivredni proizvodi - trošarinski proizvodi 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hr-HR" dirty="0"/>
              <a:t>vino, </a:t>
            </a:r>
            <a:r>
              <a:rPr lang="hr-HR" dirty="0" smtClean="0"/>
              <a:t>rakija</a:t>
            </a:r>
            <a:endParaRPr lang="hr-HR" dirty="0"/>
          </a:p>
          <a:p>
            <a:r>
              <a:rPr lang="hr-HR" dirty="0"/>
              <a:t>Upis u upisnik </a:t>
            </a:r>
            <a:r>
              <a:rPr lang="hr-HR" dirty="0" err="1"/>
              <a:t>destilatera</a:t>
            </a:r>
            <a:r>
              <a:rPr lang="hr-HR" dirty="0"/>
              <a:t> (Ministarstvo poljoprivrede)</a:t>
            </a:r>
          </a:p>
          <a:p>
            <a:r>
              <a:rPr lang="hr-HR" dirty="0"/>
              <a:t>Upis u upisnik dopunskih djelatnosti </a:t>
            </a:r>
          </a:p>
          <a:p>
            <a:r>
              <a:rPr lang="hr-HR" dirty="0"/>
              <a:t>Registracija objekta koji obavlja djelatnost s hranom</a:t>
            </a:r>
          </a:p>
          <a:p>
            <a:r>
              <a:rPr lang="hr-HR" dirty="0"/>
              <a:t>Upis u registar trošarinskih obveznika</a:t>
            </a:r>
          </a:p>
          <a:p>
            <a:pPr lvl="1"/>
            <a:r>
              <a:rPr lang="hr-HR" b="1" dirty="0"/>
              <a:t>izvan sustava odgode</a:t>
            </a:r>
            <a:r>
              <a:rPr lang="hr-HR" dirty="0"/>
              <a:t> - plaćanje trošarine u trenutku proizvodnje trošarinskih proizvoda</a:t>
            </a:r>
          </a:p>
          <a:p>
            <a:pPr lvl="1"/>
            <a:r>
              <a:rPr lang="hr-HR" b="1" dirty="0"/>
              <a:t>u sustavu odgode</a:t>
            </a:r>
            <a:r>
              <a:rPr lang="hr-HR" dirty="0"/>
              <a:t> – plaćanje trošarine u trenutku otpreme trošarinskih proizvoda iz trošarinskog skladišta</a:t>
            </a:r>
          </a:p>
          <a:p>
            <a:pPr lvl="1"/>
            <a:r>
              <a:rPr lang="hr-HR" dirty="0"/>
              <a:t>obveza dostavljanja izvješća Carinskom uredu </a:t>
            </a:r>
            <a:r>
              <a:rPr lang="hr-HR" dirty="0" smtClean="0"/>
              <a:t>(mjesečno izvješće MI-AL</a:t>
            </a:r>
            <a:r>
              <a:rPr lang="hr-HR" dirty="0"/>
              <a:t>)</a:t>
            </a:r>
          </a:p>
          <a:p>
            <a:pPr lvl="1"/>
            <a:r>
              <a:rPr lang="hr-HR" dirty="0"/>
              <a:t>obveza označavanja proizvoda </a:t>
            </a:r>
            <a:r>
              <a:rPr lang="hr-HR" dirty="0" err="1"/>
              <a:t>markicama</a:t>
            </a:r>
            <a:r>
              <a:rPr lang="hr-HR" dirty="0"/>
              <a:t> MF </a:t>
            </a:r>
            <a:r>
              <a:rPr lang="hr-HR" dirty="0" smtClean="0"/>
              <a:t>za pakiranja od 0,25 do 5,0 litara (osim vina koje se označava na način kako je to propisano Zakonom o vinu, NN 32/19)</a:t>
            </a:r>
            <a:endParaRPr lang="hr-HR" dirty="0"/>
          </a:p>
          <a:p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57653-3E58-4892-A7ED-712530ACC680}" type="slidenum">
              <a:rPr kumimoji="0" lang="en-US" smtClean="0"/>
              <a:pPr/>
              <a:t>60</a:t>
            </a:fld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251537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hr-HR" dirty="0"/>
              <a:t>UGOSTITELJSKE i </a:t>
            </a:r>
            <a:r>
              <a:rPr lang="hr-HR" dirty="0" smtClean="0"/>
              <a:t>TURISTIČKE </a:t>
            </a:r>
            <a:r>
              <a:rPr lang="hr-HR" dirty="0"/>
              <a:t>USLUGE NA </a:t>
            </a:r>
            <a:r>
              <a:rPr lang="hr-HR" dirty="0" err="1"/>
              <a:t>OPG</a:t>
            </a:r>
            <a:r>
              <a:rPr lang="hr-HR" dirty="0"/>
              <a:t>-U</a:t>
            </a:r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77500" lnSpcReduction="20000"/>
          </a:bodyPr>
          <a:lstStyle/>
          <a:p>
            <a:pPr algn="ctr"/>
            <a:endParaRPr lang="hr-HR" sz="4000" dirty="0"/>
          </a:p>
          <a:p>
            <a:pPr algn="ctr"/>
            <a:r>
              <a:rPr lang="hr-HR" sz="4000" dirty="0"/>
              <a:t>specifičnosti u oporezivanju</a:t>
            </a:r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4294967295"/>
          </p:nvPr>
        </p:nvSpPr>
        <p:spPr>
          <a:xfrm>
            <a:off x="9840416" y="18288"/>
            <a:ext cx="720080" cy="329184"/>
          </a:xfrm>
          <a:prstGeom prst="rect">
            <a:avLst/>
          </a:prstGeom>
        </p:spPr>
        <p:txBody>
          <a:bodyPr/>
          <a:lstStyle/>
          <a:p>
            <a:fld id="{D2E57653-3E58-4892-A7ED-712530ACC680}" type="slidenum">
              <a:rPr kumimoji="0" lang="en-US" smtClean="0"/>
              <a:pPr/>
              <a:t>61</a:t>
            </a:fld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27129587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dirty="0"/>
              <a:t>Ugostiteljske i turističke usluge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hr-HR" b="1" dirty="0"/>
              <a:t>Zakon o ugostiteljskoj djelatnosti (NN </a:t>
            </a:r>
            <a:r>
              <a:rPr lang="hr-HR" b="1" dirty="0" smtClean="0"/>
              <a:t>85/15 - 98/19) </a:t>
            </a:r>
            <a:r>
              <a:rPr lang="hr-HR" b="1" dirty="0"/>
              <a:t>– na </a:t>
            </a:r>
            <a:r>
              <a:rPr lang="hr-HR" b="1" dirty="0" err="1"/>
              <a:t>OPG</a:t>
            </a:r>
            <a:r>
              <a:rPr lang="hr-HR" b="1" dirty="0"/>
              <a:t>-u mogu se pružati ugostiteljske usluge i to:</a:t>
            </a:r>
          </a:p>
          <a:p>
            <a:pPr lvl="1"/>
            <a:r>
              <a:rPr lang="hr-HR" dirty="0"/>
              <a:t>pripremanje i usluživanje jela, pića i napitaka iz pretežito vlastite proizvodnje za najviše 80 izletnika istodobno</a:t>
            </a:r>
          </a:p>
          <a:p>
            <a:pPr lvl="1"/>
            <a:r>
              <a:rPr lang="hr-HR" dirty="0"/>
              <a:t>usluživanje (kušanje) mošta, vina, voćnih vina, alkoholnih pića te domaćih narezaka iz vlastite proizvodnje za najviše 80 izletnika istodobno</a:t>
            </a:r>
          </a:p>
          <a:p>
            <a:pPr lvl="1"/>
            <a:r>
              <a:rPr lang="hr-HR" dirty="0"/>
              <a:t>usluge smještaja u sobi, apartmanu, ruralnoj kući za odmor do najviše deset soba, odnosno za 20 gostiju istodobno</a:t>
            </a:r>
          </a:p>
          <a:p>
            <a:pPr lvl="1"/>
            <a:r>
              <a:rPr lang="hr-HR" dirty="0"/>
              <a:t>usluge smještaja u kampu</a:t>
            </a:r>
          </a:p>
          <a:p>
            <a:endParaRPr lang="hr-HR" dirty="0"/>
          </a:p>
          <a:p>
            <a:r>
              <a:rPr lang="hr-HR" b="1" dirty="0"/>
              <a:t>Zakon o pružanju usluga u turizmu (NN </a:t>
            </a:r>
            <a:r>
              <a:rPr lang="hr-HR" b="1" dirty="0" smtClean="0"/>
              <a:t>130/17, 25/19 I 98/19)</a:t>
            </a:r>
            <a:endParaRPr lang="hr-HR" b="1" dirty="0"/>
          </a:p>
          <a:p>
            <a:pPr lvl="1"/>
            <a:r>
              <a:rPr lang="hr-HR" dirty="0"/>
              <a:t>na </a:t>
            </a:r>
            <a:r>
              <a:rPr lang="hr-HR" dirty="0" err="1"/>
              <a:t>OPG</a:t>
            </a:r>
            <a:r>
              <a:rPr lang="hr-HR" dirty="0"/>
              <a:t>-u se mogu pružati turističke usluge radi odmora i rekreacije turista</a:t>
            </a:r>
          </a:p>
          <a:p>
            <a:pPr lvl="1"/>
            <a:r>
              <a:rPr lang="hr-HR" dirty="0"/>
              <a:t>i to: poljoprivredne, šumarske, športsko-rekreativne, edukativne i slične aktivnosti vezane uz </a:t>
            </a:r>
            <a:r>
              <a:rPr lang="hr-HR" dirty="0" err="1"/>
              <a:t>OPG</a:t>
            </a:r>
            <a:endParaRPr lang="hr-HR" dirty="0"/>
          </a:p>
          <a:p>
            <a:pPr lvl="1"/>
            <a:r>
              <a:rPr lang="hr-HR" dirty="0"/>
              <a:t>sudjelovanje u poljoprivrednim aktivnostima: berba voća i povrća, ubiranje ljetine, lov, ribolov jahanje, pješačenje itd.</a:t>
            </a:r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57653-3E58-4892-A7ED-712530ACC680}" type="slidenum">
              <a:rPr kumimoji="0" lang="en-US" smtClean="0"/>
              <a:pPr/>
              <a:t>62</a:t>
            </a:fld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42912137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dirty="0"/>
              <a:t>Porezne obveze </a:t>
            </a:r>
            <a:r>
              <a:rPr lang="hr-HR" dirty="0" err="1"/>
              <a:t>OPG</a:t>
            </a:r>
            <a:r>
              <a:rPr lang="hr-HR" dirty="0"/>
              <a:t>-a kod pružanja ugostiteljskih i turističkih usluga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hr-HR" dirty="0"/>
              <a:t>Pružanje turističkih i ugostiteljskih usluga </a:t>
            </a:r>
            <a:r>
              <a:rPr lang="hr-HR" u="sng" dirty="0">
                <a:solidFill>
                  <a:srgbClr val="FF0000"/>
                </a:solidFill>
              </a:rPr>
              <a:t>u seljačkom domaćinstvu smatra se samostalnom djelatnošću izjednačenom s obrtom </a:t>
            </a:r>
          </a:p>
          <a:p>
            <a:pPr lvl="1"/>
            <a:r>
              <a:rPr lang="hr-HR" dirty="0"/>
              <a:t>obveza upisa u </a:t>
            </a:r>
            <a:r>
              <a:rPr lang="hr-HR" dirty="0" err="1"/>
              <a:t>RPO</a:t>
            </a:r>
            <a:r>
              <a:rPr lang="hr-HR" dirty="0"/>
              <a:t> u roku 8 dana od dana početka obavljanja djelatnosti </a:t>
            </a:r>
          </a:p>
          <a:p>
            <a:pPr lvl="1"/>
            <a:r>
              <a:rPr lang="hr-HR" dirty="0"/>
              <a:t>dohodak se utvrđuje</a:t>
            </a:r>
          </a:p>
          <a:p>
            <a:pPr lvl="2"/>
            <a:r>
              <a:rPr lang="hr-HR" dirty="0"/>
              <a:t>paušalno (prihodi do 300.000)  ili </a:t>
            </a:r>
          </a:p>
          <a:p>
            <a:pPr lvl="2"/>
            <a:r>
              <a:rPr lang="hr-HR" dirty="0"/>
              <a:t>kao razlika između primitaka i izdataka nastalih u poreznom razdoblju na temelju poslovnih knjiga</a:t>
            </a:r>
          </a:p>
          <a:p>
            <a:endParaRPr lang="hr-HR" dirty="0"/>
          </a:p>
          <a:p>
            <a:r>
              <a:rPr lang="hr-HR" dirty="0"/>
              <a:t>Iznimno </a:t>
            </a:r>
            <a:r>
              <a:rPr lang="hr-HR" u="sng" dirty="0">
                <a:solidFill>
                  <a:srgbClr val="FF0000"/>
                </a:solidFill>
              </a:rPr>
              <a:t>ako domaćinstvo pruža samo usluge smještaja u sobama, apartmanima ili u kampovima bez pružanja usluga prehrane</a:t>
            </a:r>
          </a:p>
          <a:p>
            <a:pPr lvl="1"/>
            <a:r>
              <a:rPr lang="hr-HR" dirty="0"/>
              <a:t>radi se o pružanju ugostiteljskih usluga u domaćinstvu</a:t>
            </a:r>
          </a:p>
          <a:p>
            <a:pPr lvl="1"/>
            <a:r>
              <a:rPr lang="hr-HR" dirty="0"/>
              <a:t>oporezuje se kao dohodak od imovine</a:t>
            </a:r>
          </a:p>
          <a:p>
            <a:pPr lvl="1"/>
            <a:r>
              <a:rPr lang="hr-HR" dirty="0"/>
              <a:t>može se oporezivati paušalno prema Pravilniku o </a:t>
            </a:r>
            <a:r>
              <a:rPr lang="hr-HR" dirty="0" smtClean="0"/>
              <a:t>paušalnom oporezivanju djelatnosti iznajmljivanja i organiziranja smještaja u turizmu </a:t>
            </a:r>
            <a:r>
              <a:rPr lang="hr-HR" dirty="0"/>
              <a:t>(NN </a:t>
            </a:r>
            <a:r>
              <a:rPr lang="hr-HR" dirty="0" smtClean="0"/>
              <a:t>1/19) </a:t>
            </a:r>
            <a:r>
              <a:rPr lang="hr-HR" dirty="0"/>
              <a:t>– po krevetu ili smještajnoj </a:t>
            </a:r>
            <a:r>
              <a:rPr lang="hr-HR" dirty="0" smtClean="0"/>
              <a:t>jedinici</a:t>
            </a:r>
          </a:p>
          <a:p>
            <a:pPr lvl="1"/>
            <a:r>
              <a:rPr lang="hr-HR" dirty="0" smtClean="0"/>
              <a:t>visinu paušalnog poreza utvrđuje grad/općina – ne može iznositi manje od 150 niti više od 1.500 (ako </a:t>
            </a:r>
            <a:r>
              <a:rPr lang="hr-HR" dirty="0" err="1" smtClean="0"/>
              <a:t>JLS</a:t>
            </a:r>
            <a:r>
              <a:rPr lang="hr-HR" dirty="0" smtClean="0"/>
              <a:t> ne utvrdi iznos za 2019. do 15. veljače – 750 kn/krevetu)</a:t>
            </a:r>
            <a:endParaRPr lang="hr-HR" dirty="0"/>
          </a:p>
          <a:p>
            <a:pPr lvl="1"/>
            <a:r>
              <a:rPr lang="hr-HR" dirty="0"/>
              <a:t>samo ako nije obveznik PDV-a po osnovu najma....</a:t>
            </a:r>
          </a:p>
          <a:p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57653-3E58-4892-A7ED-712530ACC680}" type="slidenum">
              <a:rPr kumimoji="0" lang="en-US" smtClean="0"/>
              <a:pPr/>
              <a:t>63</a:t>
            </a:fld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19960362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Treba razlikovati: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hr-HR" b="1" dirty="0"/>
              <a:t>pružanje ugostiteljskih usluga na </a:t>
            </a:r>
            <a:r>
              <a:rPr lang="hr-HR" b="1" dirty="0" err="1"/>
              <a:t>OPG</a:t>
            </a:r>
            <a:r>
              <a:rPr lang="hr-HR" b="1" dirty="0"/>
              <a:t>-u</a:t>
            </a:r>
          </a:p>
          <a:p>
            <a:pPr lvl="1"/>
            <a:r>
              <a:rPr lang="hr-HR" dirty="0"/>
              <a:t>čl. 39. Zakona o ugostiteljskoj djelatnosti – </a:t>
            </a:r>
            <a:r>
              <a:rPr lang="hr-HR" i="1" u="sng" dirty="0">
                <a:solidFill>
                  <a:srgbClr val="FF0000"/>
                </a:solidFill>
              </a:rPr>
              <a:t>Rješenje o odobrenju za pružanje ugostiteljskih usluga na </a:t>
            </a:r>
            <a:r>
              <a:rPr lang="hr-HR" i="1" u="sng" dirty="0" err="1">
                <a:solidFill>
                  <a:srgbClr val="FF0000"/>
                </a:solidFill>
              </a:rPr>
              <a:t>OPG</a:t>
            </a:r>
            <a:r>
              <a:rPr lang="hr-HR" i="1" u="sng" dirty="0">
                <a:solidFill>
                  <a:srgbClr val="FF0000"/>
                </a:solidFill>
              </a:rPr>
              <a:t>-u</a:t>
            </a:r>
          </a:p>
          <a:p>
            <a:pPr lvl="1"/>
            <a:r>
              <a:rPr lang="hr-HR" dirty="0"/>
              <a:t>oporezivanje kao dohodak od djelatnosti </a:t>
            </a:r>
          </a:p>
          <a:p>
            <a:pPr lvl="1"/>
            <a:r>
              <a:rPr lang="hr-HR" dirty="0"/>
              <a:t>paušalno ovisno o razredima ostvarenih primitaka (prag 300.000 kn) </a:t>
            </a:r>
          </a:p>
          <a:p>
            <a:pPr lvl="1"/>
            <a:r>
              <a:rPr lang="hr-HR" dirty="0"/>
              <a:t>temeljem podataka iz poslovnih knjiga</a:t>
            </a:r>
          </a:p>
          <a:p>
            <a:pPr lvl="1"/>
            <a:r>
              <a:rPr lang="hr-HR" dirty="0"/>
              <a:t>obveza izdavanja računa i obveza </a:t>
            </a:r>
            <a:r>
              <a:rPr lang="hr-HR" dirty="0" err="1"/>
              <a:t>fiskalizacije</a:t>
            </a:r>
            <a:endParaRPr lang="hr-HR" dirty="0"/>
          </a:p>
          <a:p>
            <a:r>
              <a:rPr lang="hr-HR" b="1" dirty="0"/>
              <a:t>pružanje ugostiteljskih usluga u domaćinstvu</a:t>
            </a:r>
          </a:p>
          <a:p>
            <a:pPr lvl="1"/>
            <a:r>
              <a:rPr lang="hr-HR" dirty="0"/>
              <a:t>čl. 30 Zakona o ugostiteljskoj djelatnosti </a:t>
            </a:r>
            <a:r>
              <a:rPr lang="hr-HR" i="1" u="sng" dirty="0">
                <a:solidFill>
                  <a:srgbClr val="FF0000"/>
                </a:solidFill>
              </a:rPr>
              <a:t>Rješenje o odobrenju za pružanje ugostiteljskih usluga u domaćinstvu</a:t>
            </a:r>
            <a:endParaRPr lang="hr-HR" dirty="0"/>
          </a:p>
          <a:p>
            <a:pPr lvl="1"/>
            <a:r>
              <a:rPr lang="hr-HR" dirty="0"/>
              <a:t>oporezivanje kao dohodak od imovine</a:t>
            </a:r>
          </a:p>
          <a:p>
            <a:pPr lvl="1"/>
            <a:r>
              <a:rPr lang="hr-HR" dirty="0"/>
              <a:t>paušalno po krevetu (prag 300.000 kn)</a:t>
            </a:r>
          </a:p>
          <a:p>
            <a:pPr lvl="1"/>
            <a:r>
              <a:rPr lang="hr-HR" dirty="0"/>
              <a:t>temeljem podataka iz poslovnih knjiga</a:t>
            </a:r>
          </a:p>
          <a:p>
            <a:pPr lvl="1"/>
            <a:r>
              <a:rPr lang="hr-HR" dirty="0"/>
              <a:t>obveza izdavanja računa  - nema obveze </a:t>
            </a:r>
            <a:r>
              <a:rPr lang="hr-HR" dirty="0" err="1"/>
              <a:t>fiskalizacije</a:t>
            </a:r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57653-3E58-4892-A7ED-712530ACC680}" type="slidenum">
              <a:rPr kumimoji="0" lang="en-US" smtClean="0"/>
              <a:pPr/>
              <a:t>64</a:t>
            </a:fld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37193344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dirty="0"/>
              <a:t>Obveza izdavanja računa i </a:t>
            </a:r>
            <a:r>
              <a:rPr lang="hr-HR" dirty="0" err="1"/>
              <a:t>fiskalizacija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hr-HR" dirty="0" err="1"/>
              <a:t>OPG</a:t>
            </a:r>
            <a:r>
              <a:rPr lang="hr-HR" dirty="0"/>
              <a:t> koji obavlja dopunsku djelatnost za svaku isporuku mora izdati račun</a:t>
            </a:r>
          </a:p>
          <a:p>
            <a:r>
              <a:rPr lang="hr-HR" dirty="0"/>
              <a:t>za ugostiteljsku i turističku djelatnost  - obveza i način izdavanja računa propisani:</a:t>
            </a:r>
          </a:p>
          <a:p>
            <a:pPr lvl="1"/>
            <a:r>
              <a:rPr lang="hr-HR" dirty="0"/>
              <a:t>Zakonom u ugostiteljskoj djelatnosti</a:t>
            </a:r>
          </a:p>
          <a:p>
            <a:pPr lvl="1"/>
            <a:r>
              <a:rPr lang="hr-HR" dirty="0"/>
              <a:t>Zakonom o pružanju usluga u turizmu</a:t>
            </a:r>
          </a:p>
          <a:p>
            <a:pPr lvl="1"/>
            <a:r>
              <a:rPr lang="hr-HR" dirty="0"/>
              <a:t>Općim poreznim zakonom</a:t>
            </a:r>
          </a:p>
          <a:p>
            <a:pPr lvl="1"/>
            <a:r>
              <a:rPr lang="hr-HR" dirty="0"/>
              <a:t>Zakonom o PDV-u (bez obzira je li ili nije u sustavu PDV-a)</a:t>
            </a:r>
          </a:p>
          <a:p>
            <a:pPr lvl="1"/>
            <a:r>
              <a:rPr lang="hr-HR" dirty="0"/>
              <a:t>Zakonom o </a:t>
            </a:r>
            <a:r>
              <a:rPr lang="hr-HR" dirty="0" err="1"/>
              <a:t>fiskalizaciji</a:t>
            </a:r>
            <a:r>
              <a:rPr lang="hr-HR" dirty="0"/>
              <a:t> u prometu gotovinom</a:t>
            </a:r>
          </a:p>
          <a:p>
            <a:r>
              <a:rPr lang="hr-HR" dirty="0"/>
              <a:t>evidencija prometa  u Knjizi prometa ili u Knjizi primitaka i izdataka ovisno o poreznom statusu </a:t>
            </a:r>
            <a:r>
              <a:rPr lang="hr-HR" dirty="0" err="1"/>
              <a:t>OPG</a:t>
            </a:r>
            <a:r>
              <a:rPr lang="hr-HR" dirty="0"/>
              <a:t>-a</a:t>
            </a:r>
          </a:p>
          <a:p>
            <a:r>
              <a:rPr lang="hr-HR" dirty="0"/>
              <a:t>boravišna pristojba – paušalno</a:t>
            </a:r>
          </a:p>
          <a:p>
            <a:r>
              <a:rPr lang="hr-HR" dirty="0"/>
              <a:t>naplata usluga:</a:t>
            </a:r>
          </a:p>
          <a:p>
            <a:pPr lvl="1"/>
            <a:r>
              <a:rPr lang="hr-HR" dirty="0"/>
              <a:t>od građana </a:t>
            </a:r>
            <a:r>
              <a:rPr lang="hr-HR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→</a:t>
            </a:r>
            <a:r>
              <a:rPr lang="hr-HR" dirty="0"/>
              <a:t> u gotovini (obveza </a:t>
            </a:r>
            <a:r>
              <a:rPr lang="hr-HR" dirty="0" err="1"/>
              <a:t>fiskalizacije</a:t>
            </a:r>
            <a:r>
              <a:rPr lang="hr-HR" dirty="0"/>
              <a:t>)</a:t>
            </a:r>
          </a:p>
          <a:p>
            <a:pPr lvl="1"/>
            <a:r>
              <a:rPr lang="hr-HR" dirty="0"/>
              <a:t>od pravnih i fizičkih osoba koje obavljaju djelatnost </a:t>
            </a:r>
            <a:r>
              <a:rPr lang="hr-HR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→ </a:t>
            </a:r>
            <a:r>
              <a:rPr lang="hr-HR" dirty="0"/>
              <a:t>na žiro-račun </a:t>
            </a:r>
            <a:r>
              <a:rPr lang="hr-HR" dirty="0" err="1" smtClean="0"/>
              <a:t>OPG</a:t>
            </a:r>
            <a:r>
              <a:rPr lang="hr-HR" dirty="0" smtClean="0"/>
              <a:t>-a (od 1.1.2020. dopuštena naplata u gotovini do 5.000 po jednom računu)</a:t>
            </a:r>
            <a:endParaRPr lang="hr-HR" dirty="0"/>
          </a:p>
          <a:p>
            <a:endParaRPr lang="hr-HR" dirty="0"/>
          </a:p>
          <a:p>
            <a:endParaRPr lang="hr-HR" dirty="0"/>
          </a:p>
          <a:p>
            <a:pPr marL="0" indent="0">
              <a:buNone/>
            </a:pPr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57653-3E58-4892-A7ED-712530ACC680}" type="slidenum">
              <a:rPr kumimoji="0" lang="en-US" smtClean="0"/>
              <a:pPr/>
              <a:t>65</a:t>
            </a:fld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21780736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28E1E8E4-E386-45E6-B957-147232E90E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dirty="0" err="1" smtClean="0"/>
              <a:t>Rekapitualcija</a:t>
            </a:r>
            <a:r>
              <a:rPr lang="hr-HR" dirty="0" smtClean="0"/>
              <a:t> - Računi, </a:t>
            </a:r>
            <a:r>
              <a:rPr lang="hr-HR" dirty="0" err="1" smtClean="0"/>
              <a:t>fiskalizacija</a:t>
            </a:r>
            <a:r>
              <a:rPr lang="hr-HR" dirty="0" smtClean="0"/>
              <a:t>, poslovne knjige</a:t>
            </a:r>
            <a:endParaRPr lang="hr-HR" dirty="0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EB76EE97-B0D5-4169-8CCE-286977FE36A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hr-HR" dirty="0"/>
              <a:t>OPG, upisan u </a:t>
            </a:r>
            <a:r>
              <a:rPr lang="hr-HR" dirty="0" err="1" smtClean="0"/>
              <a:t>RPO</a:t>
            </a:r>
            <a:r>
              <a:rPr lang="hr-HR" dirty="0" smtClean="0"/>
              <a:t> -  Prodaje </a:t>
            </a:r>
            <a:r>
              <a:rPr lang="hr-HR" dirty="0"/>
              <a:t>isključivo svoje proizvode (vino, rakiju, ulje, voće, povrće, voćne namaze ….)</a:t>
            </a:r>
          </a:p>
          <a:p>
            <a:r>
              <a:rPr lang="hr-HR" dirty="0" smtClean="0"/>
              <a:t>Prodaja </a:t>
            </a:r>
            <a:r>
              <a:rPr lang="hr-HR" dirty="0"/>
              <a:t>krajnjim potrošačima (građanima)</a:t>
            </a:r>
          </a:p>
          <a:p>
            <a:pPr lvl="1"/>
            <a:r>
              <a:rPr lang="hr-HR" dirty="0"/>
              <a:t>Nema obveze izdavanja računa za prodaju na OPG-u, otvorenim prostorima i tržnicama – prema tome nema ni obveze </a:t>
            </a:r>
            <a:r>
              <a:rPr lang="hr-HR" dirty="0" err="1" smtClean="0"/>
              <a:t>fiskalizacije</a:t>
            </a:r>
            <a:endParaRPr lang="hr-HR" dirty="0"/>
          </a:p>
          <a:p>
            <a:r>
              <a:rPr lang="hr-HR" dirty="0"/>
              <a:t>Prodaja pravnim osobama i fizičkim osobama koje obavljaju djelatnost</a:t>
            </a:r>
          </a:p>
          <a:p>
            <a:pPr lvl="1"/>
            <a:r>
              <a:rPr lang="hr-HR" dirty="0"/>
              <a:t>Obveza izdavanja </a:t>
            </a:r>
            <a:r>
              <a:rPr lang="hr-HR" dirty="0" smtClean="0"/>
              <a:t>računa</a:t>
            </a:r>
          </a:p>
          <a:p>
            <a:pPr lvl="1"/>
            <a:r>
              <a:rPr lang="hr-HR" dirty="0" smtClean="0"/>
              <a:t> </a:t>
            </a:r>
            <a:r>
              <a:rPr lang="hr-HR" dirty="0"/>
              <a:t>plaćanje </a:t>
            </a:r>
            <a:r>
              <a:rPr lang="hr-HR" dirty="0" smtClean="0"/>
              <a:t>u gotovini do 5.000 kn po računu – obvezna </a:t>
            </a:r>
            <a:r>
              <a:rPr lang="hr-HR" dirty="0" err="1" smtClean="0"/>
              <a:t>fiskalizacija</a:t>
            </a:r>
            <a:endParaRPr lang="hr-HR" dirty="0" smtClean="0"/>
          </a:p>
          <a:p>
            <a:pPr lvl="1"/>
            <a:r>
              <a:rPr lang="hr-HR" dirty="0" smtClean="0"/>
              <a:t>na žiro račun – nema </a:t>
            </a:r>
            <a:r>
              <a:rPr lang="hr-HR" dirty="0" err="1" smtClean="0"/>
              <a:t>fiskalizacije</a:t>
            </a:r>
            <a:endParaRPr lang="hr-HR" dirty="0"/>
          </a:p>
          <a:p>
            <a:r>
              <a:rPr lang="hr-HR" dirty="0" smtClean="0"/>
              <a:t>Prodaja putem interneta</a:t>
            </a:r>
          </a:p>
          <a:p>
            <a:pPr lvl="1"/>
            <a:r>
              <a:rPr lang="hr-HR" dirty="0" smtClean="0"/>
              <a:t>Naplata karticom – </a:t>
            </a:r>
            <a:r>
              <a:rPr lang="hr-HR" dirty="0" err="1" smtClean="0"/>
              <a:t>fiskalizacija</a:t>
            </a:r>
            <a:endParaRPr lang="hr-HR" dirty="0" smtClean="0"/>
          </a:p>
          <a:p>
            <a:pPr lvl="1"/>
            <a:r>
              <a:rPr lang="hr-HR" dirty="0" smtClean="0"/>
              <a:t>Naplata pouzećem – oslobođeno obveze </a:t>
            </a:r>
            <a:r>
              <a:rPr lang="hr-HR" dirty="0" err="1" smtClean="0"/>
              <a:t>fiskalizacije</a:t>
            </a:r>
            <a:endParaRPr lang="hr-HR" dirty="0"/>
          </a:p>
          <a:p>
            <a:r>
              <a:rPr lang="hr-HR" dirty="0"/>
              <a:t>Poslovne knjige</a:t>
            </a:r>
          </a:p>
          <a:p>
            <a:pPr lvl="1"/>
            <a:r>
              <a:rPr lang="hr-HR" dirty="0" err="1"/>
              <a:t>Paušalista</a:t>
            </a:r>
            <a:r>
              <a:rPr lang="hr-HR" dirty="0"/>
              <a:t> – vodi knjigu prometa</a:t>
            </a:r>
          </a:p>
          <a:p>
            <a:pPr lvl="1"/>
            <a:r>
              <a:rPr lang="hr-HR" dirty="0"/>
              <a:t>Obveznik poreza na dohodak prema poslovnim knjigama – vodi sve knjiga kao obrtnik</a:t>
            </a:r>
          </a:p>
          <a:p>
            <a:endParaRPr lang="hr-HR" dirty="0"/>
          </a:p>
          <a:p>
            <a:endParaRPr lang="hr-HR" dirty="0"/>
          </a:p>
        </p:txBody>
      </p:sp>
      <p:sp>
        <p:nvSpPr>
          <p:cNvPr id="4" name="Rezervirano mjesto broja slajda 3">
            <a:extLst>
              <a:ext uri="{FF2B5EF4-FFF2-40B4-BE49-F238E27FC236}">
                <a16:creationId xmlns:a16="http://schemas.microsoft.com/office/drawing/2014/main" id="{3B2DBAAB-AE05-42F9-8D52-C71020DB83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57653-3E58-4892-A7ED-712530ACC680}" type="slidenum">
              <a:rPr kumimoji="0" lang="en-US" smtClean="0"/>
              <a:pPr/>
              <a:t>66</a:t>
            </a:fld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24613636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endParaRPr lang="hr-HR" sz="4000" dirty="0"/>
          </a:p>
          <a:p>
            <a:pPr marL="0" indent="0" algn="ctr">
              <a:buNone/>
            </a:pPr>
            <a:endParaRPr lang="hr-HR" sz="4000" dirty="0"/>
          </a:p>
          <a:p>
            <a:pPr marL="0" indent="0" algn="ctr">
              <a:buNone/>
            </a:pPr>
            <a:r>
              <a:rPr lang="hr-HR" sz="4000" dirty="0"/>
              <a:t>HVALA NA POZORNOSTI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57653-3E58-4892-A7ED-712530ACC680}" type="slidenum">
              <a:rPr kumimoji="0" lang="en-US" smtClean="0"/>
              <a:pPr/>
              <a:t>67</a:t>
            </a:fld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15249704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dirty="0" err="1" smtClean="0"/>
              <a:t>OPG</a:t>
            </a:r>
            <a:r>
              <a:rPr lang="hr-HR" dirty="0" smtClean="0"/>
              <a:t> - razlike u poreznom statusu (1)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hr-HR" b="1" dirty="0" smtClean="0">
                <a:solidFill>
                  <a:srgbClr val="FF0000"/>
                </a:solidFill>
              </a:rPr>
              <a:t>Nema obveze prijave u </a:t>
            </a:r>
            <a:r>
              <a:rPr lang="hr-HR" b="1" dirty="0" err="1" smtClean="0">
                <a:solidFill>
                  <a:srgbClr val="FF0000"/>
                </a:solidFill>
              </a:rPr>
              <a:t>RPO</a:t>
            </a:r>
            <a:r>
              <a:rPr lang="hr-HR" b="1" dirty="0" smtClean="0">
                <a:solidFill>
                  <a:srgbClr val="FF0000"/>
                </a:solidFill>
              </a:rPr>
              <a:t> (Porezna uprava)</a:t>
            </a:r>
          </a:p>
          <a:p>
            <a:pPr lvl="1"/>
            <a:r>
              <a:rPr lang="hr-HR" dirty="0" smtClean="0"/>
              <a:t>ako od prodaje vlastitih poljoprivrednih proizvoda </a:t>
            </a:r>
            <a:r>
              <a:rPr lang="hr-HR" b="1" u="sng" dirty="0" smtClean="0"/>
              <a:t>u neprerađenom stanju</a:t>
            </a:r>
            <a:r>
              <a:rPr lang="hr-HR" dirty="0" smtClean="0"/>
              <a:t> ostvaruje primitke manje od 80.500 kn (prema čl. 29. st. 2. Zakona o porezu na dohodak)</a:t>
            </a:r>
          </a:p>
          <a:p>
            <a:pPr lvl="1"/>
            <a:r>
              <a:rPr lang="hr-HR" dirty="0" smtClean="0"/>
              <a:t>prema primicima </a:t>
            </a:r>
            <a:r>
              <a:rPr lang="hr-HR" u="sng" dirty="0" smtClean="0"/>
              <a:t>naplaćenim </a:t>
            </a:r>
            <a:r>
              <a:rPr lang="hr-HR" dirty="0" smtClean="0"/>
              <a:t>u prethodnoj godini (od 1.1. do 31.12.)</a:t>
            </a:r>
          </a:p>
          <a:p>
            <a:pPr lvl="1"/>
            <a:r>
              <a:rPr lang="hr-HR" dirty="0" smtClean="0"/>
              <a:t>uključivo i primitke po osnovu potpora i poticaja</a:t>
            </a:r>
          </a:p>
          <a:p>
            <a:pPr lvl="1"/>
            <a:r>
              <a:rPr lang="hr-HR" dirty="0" smtClean="0"/>
              <a:t>ako se potpora dobiva za nabavu dugotrajne imovine – razgraničenje prihoda prema obračunu amortizacije</a:t>
            </a:r>
          </a:p>
          <a:p>
            <a:r>
              <a:rPr lang="hr-HR" b="1" dirty="0" smtClean="0">
                <a:solidFill>
                  <a:srgbClr val="FF0000"/>
                </a:solidFill>
              </a:rPr>
              <a:t>Obveza prijave u </a:t>
            </a:r>
            <a:r>
              <a:rPr lang="hr-HR" b="1" dirty="0" err="1" smtClean="0">
                <a:solidFill>
                  <a:srgbClr val="FF0000"/>
                </a:solidFill>
              </a:rPr>
              <a:t>RPO</a:t>
            </a:r>
            <a:r>
              <a:rPr lang="hr-HR" b="1" dirty="0" smtClean="0">
                <a:solidFill>
                  <a:srgbClr val="FF0000"/>
                </a:solidFill>
              </a:rPr>
              <a:t> (Porezna uprava)</a:t>
            </a:r>
          </a:p>
          <a:p>
            <a:pPr lvl="1"/>
            <a:r>
              <a:rPr lang="hr-HR" dirty="0" smtClean="0"/>
              <a:t>od 1. siječnja sljedeće godine</a:t>
            </a:r>
          </a:p>
          <a:p>
            <a:pPr lvl="2"/>
            <a:r>
              <a:rPr lang="hr-HR" dirty="0" smtClean="0"/>
              <a:t>ako je od prodaje </a:t>
            </a:r>
            <a:r>
              <a:rPr lang="hr-HR" b="1" dirty="0" smtClean="0"/>
              <a:t>neprerađenih vlastitih poljoprivrednih proizvoda </a:t>
            </a:r>
            <a:r>
              <a:rPr lang="hr-HR" dirty="0" smtClean="0"/>
              <a:t>naplaćeno više od 80.500 kn.</a:t>
            </a:r>
          </a:p>
          <a:p>
            <a:pPr lvl="1"/>
            <a:r>
              <a:rPr lang="hr-HR" dirty="0" smtClean="0"/>
              <a:t>odmah na početku obavljanja poljoprivredne djelatnosti, a najkasnije u roku 8 dana ako:</a:t>
            </a:r>
          </a:p>
          <a:p>
            <a:pPr lvl="2"/>
            <a:r>
              <a:rPr lang="hr-HR" dirty="0" smtClean="0"/>
              <a:t>prodaje </a:t>
            </a:r>
            <a:r>
              <a:rPr lang="hr-HR" u="sng" dirty="0" smtClean="0"/>
              <a:t>prerađene </a:t>
            </a:r>
            <a:r>
              <a:rPr lang="hr-HR" u="sng" dirty="0" err="1" smtClean="0"/>
              <a:t>VPP</a:t>
            </a:r>
            <a:r>
              <a:rPr lang="hr-HR" dirty="0" smtClean="0"/>
              <a:t> </a:t>
            </a:r>
            <a:r>
              <a:rPr lang="hr-HR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→</a:t>
            </a:r>
            <a:r>
              <a:rPr lang="hr-HR" u="sng" dirty="0" smtClean="0"/>
              <a:t> npr. prodaja maslinovog ulja, mesnih prerađevina, sira, vina, rakije, prerađenog voća itd...</a:t>
            </a:r>
            <a:endParaRPr lang="hr-HR" dirty="0" smtClean="0"/>
          </a:p>
          <a:p>
            <a:pPr lvl="2"/>
            <a:r>
              <a:rPr lang="hr-HR" dirty="0" smtClean="0"/>
              <a:t>obavlja dopunsku djelatnost (npr. ugostiteljsko/turističke usluge na seoskom domaćinstvu)</a:t>
            </a:r>
          </a:p>
          <a:p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57653-3E58-4892-A7ED-712530ACC680}" type="slidenum">
              <a:rPr kumimoji="0" lang="en-US" smtClean="0"/>
              <a:pPr/>
              <a:t>7</a:t>
            </a:fld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22209168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dirty="0" err="1" smtClean="0"/>
              <a:t>OPG</a:t>
            </a:r>
            <a:r>
              <a:rPr lang="hr-HR" dirty="0" smtClean="0"/>
              <a:t> - razlike </a:t>
            </a:r>
            <a:r>
              <a:rPr lang="hr-HR" dirty="0"/>
              <a:t>u poreznom </a:t>
            </a:r>
            <a:r>
              <a:rPr lang="hr-HR" dirty="0" smtClean="0"/>
              <a:t>statusu (2)</a:t>
            </a:r>
            <a:endParaRPr lang="hr-HR" dirty="0"/>
          </a:p>
        </p:txBody>
      </p:sp>
      <p:graphicFrame>
        <p:nvGraphicFramePr>
          <p:cNvPr id="5" name="Rezervirano mjesto sadržaja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51555451"/>
              </p:ext>
            </p:extLst>
          </p:nvPr>
        </p:nvGraphicFramePr>
        <p:xfrm>
          <a:off x="0" y="1600202"/>
          <a:ext cx="12192000" cy="535413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12024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07175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0822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r-HR" sz="2000" b="1" dirty="0">
                          <a:solidFill>
                            <a:schemeClr val="bg1"/>
                          </a:solidFill>
                        </a:rPr>
                        <a:t>NIJE OBVEZNIK POREZA NA DOHODAK</a:t>
                      </a:r>
                    </a:p>
                    <a:p>
                      <a:endParaRPr lang="hr-HR" dirty="0">
                        <a:solidFill>
                          <a:schemeClr val="bg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sz="2000" dirty="0"/>
                        <a:t>OBVEZNIK</a:t>
                      </a:r>
                      <a:r>
                        <a:rPr lang="hr-HR" sz="2000" baseline="0" dirty="0"/>
                        <a:t> POREZA NA DOHODAK</a:t>
                      </a:r>
                      <a:endParaRPr lang="hr-HR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317819">
                <a:tc>
                  <a:txBody>
                    <a:bodyPr/>
                    <a:lstStyle/>
                    <a:p>
                      <a:r>
                        <a:rPr lang="hr-HR" sz="1800" dirty="0"/>
                        <a:t>ako OPG ostvaruje primitke od prodaje VPP u neprerađenom stanju do 80.500 kn (uključivo</a:t>
                      </a:r>
                      <a:r>
                        <a:rPr lang="hr-HR" sz="1800" baseline="0" dirty="0"/>
                        <a:t> potpore i poticaje)</a:t>
                      </a:r>
                    </a:p>
                    <a:p>
                      <a:endParaRPr lang="hr-HR" sz="1800" dirty="0"/>
                    </a:p>
                    <a:p>
                      <a:r>
                        <a:rPr lang="hr-HR" sz="1800" b="1" u="sng" dirty="0"/>
                        <a:t>obveza plaćanja doprinosa</a:t>
                      </a:r>
                    </a:p>
                    <a:p>
                      <a:pPr marL="742950" lvl="1" indent="-285750">
                        <a:buFontTx/>
                        <a:buChar char="-"/>
                      </a:pPr>
                      <a:r>
                        <a:rPr lang="hr-HR" sz="1800" dirty="0" err="1"/>
                        <a:t>OPG</a:t>
                      </a:r>
                      <a:r>
                        <a:rPr lang="hr-HR" sz="1800" dirty="0"/>
                        <a:t> upisan u upisnik prije </a:t>
                      </a:r>
                      <a:r>
                        <a:rPr lang="hr-HR" sz="1800" u="sng" dirty="0"/>
                        <a:t>1.11.2010</a:t>
                      </a:r>
                      <a:r>
                        <a:rPr lang="hr-HR" sz="1800" dirty="0"/>
                        <a:t>. </a:t>
                      </a:r>
                      <a:r>
                        <a:rPr lang="hr-HR" sz="1800" b="1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</a:rPr>
                        <a:t>→</a:t>
                      </a:r>
                      <a:r>
                        <a:rPr lang="hr-HR" sz="1800" dirty="0"/>
                        <a:t> nije</a:t>
                      </a:r>
                      <a:r>
                        <a:rPr lang="hr-HR" sz="1800" baseline="0" dirty="0"/>
                        <a:t> obveznik plaćanja doprinosa</a:t>
                      </a:r>
                    </a:p>
                    <a:p>
                      <a:pPr marL="742950" lvl="1" indent="-285750">
                        <a:buFontTx/>
                        <a:buChar char="-"/>
                      </a:pPr>
                      <a:r>
                        <a:rPr lang="hr-HR" sz="1800" dirty="0" err="1"/>
                        <a:t>OPG</a:t>
                      </a:r>
                      <a:r>
                        <a:rPr lang="hr-HR" sz="1800" baseline="0" dirty="0"/>
                        <a:t> upisan u upisnik nakon 1.11.2010. </a:t>
                      </a:r>
                      <a:r>
                        <a:rPr lang="hr-HR" sz="1800" b="1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</a:rPr>
                        <a:t>→</a:t>
                      </a:r>
                      <a:r>
                        <a:rPr lang="hr-HR" sz="1800" baseline="0" dirty="0"/>
                        <a:t> obveznik </a:t>
                      </a:r>
                      <a:r>
                        <a:rPr lang="hr-HR" sz="1800" u="none" baseline="0" dirty="0"/>
                        <a:t>plaćanja </a:t>
                      </a:r>
                      <a:r>
                        <a:rPr lang="hr-HR" sz="1800" u="none" baseline="0" dirty="0" smtClean="0"/>
                        <a:t>doprinosa</a:t>
                      </a:r>
                      <a:endParaRPr lang="hr-HR" sz="1800" dirty="0" smtClean="0"/>
                    </a:p>
                    <a:p>
                      <a:pPr marL="457200" lvl="1" indent="0">
                        <a:buFontTx/>
                        <a:buNone/>
                      </a:pPr>
                      <a:r>
                        <a:rPr lang="hr-HR" sz="1800" u="sng" dirty="0" smtClean="0">
                          <a:solidFill>
                            <a:srgbClr val="FF0000"/>
                          </a:solidFill>
                        </a:rPr>
                        <a:t>izmjene od</a:t>
                      </a:r>
                      <a:r>
                        <a:rPr lang="hr-HR" sz="1800" u="sng" baseline="0" dirty="0" smtClean="0">
                          <a:solidFill>
                            <a:srgbClr val="FF0000"/>
                          </a:solidFill>
                        </a:rPr>
                        <a:t> 1.1.2019.</a:t>
                      </a:r>
                      <a:r>
                        <a:rPr lang="hr-HR" sz="1800" u="sng" dirty="0" smtClean="0">
                          <a:solidFill>
                            <a:srgbClr val="FF0000"/>
                          </a:solidFill>
                        </a:rPr>
                        <a:t>:</a:t>
                      </a:r>
                    </a:p>
                    <a:p>
                      <a:pPr marL="457200" lvl="1" indent="0">
                        <a:buFontTx/>
                        <a:buNone/>
                      </a:pPr>
                      <a:r>
                        <a:rPr lang="hr-HR" sz="1800" b="1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</a:rPr>
                        <a:t>→ </a:t>
                      </a:r>
                      <a:r>
                        <a:rPr lang="hr-HR" sz="1800" baseline="0" dirty="0" err="1" smtClean="0"/>
                        <a:t>OPG</a:t>
                      </a:r>
                      <a:r>
                        <a:rPr lang="hr-HR" sz="1800" baseline="0" dirty="0" smtClean="0"/>
                        <a:t> upisan u Upisnik poljoprivrednika – dobrovoljno osiguran</a:t>
                      </a:r>
                    </a:p>
                    <a:p>
                      <a:pPr marL="457200" lvl="1" indent="0">
                        <a:buFontTx/>
                        <a:buNone/>
                      </a:pPr>
                      <a:r>
                        <a:rPr lang="hr-HR" sz="1800" baseline="0" dirty="0" smtClean="0"/>
                        <a:t>- postojeći se mogu ispisati</a:t>
                      </a:r>
                      <a:endParaRPr lang="hr-HR" sz="1800" dirty="0"/>
                    </a:p>
                    <a:p>
                      <a:endParaRPr lang="hr-HR" sz="1800" dirty="0">
                        <a:solidFill>
                          <a:schemeClr val="bg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sz="1400" dirty="0"/>
                        <a:t>ako </a:t>
                      </a:r>
                      <a:r>
                        <a:rPr lang="hr-HR" sz="1400" dirty="0" err="1"/>
                        <a:t>OPG</a:t>
                      </a:r>
                      <a:r>
                        <a:rPr lang="hr-HR" sz="1400" baseline="0" dirty="0"/>
                        <a:t> ostvaruje primitke o</a:t>
                      </a:r>
                      <a:r>
                        <a:rPr lang="hr-HR" sz="1400" dirty="0"/>
                        <a:t>d prodaje</a:t>
                      </a:r>
                    </a:p>
                    <a:p>
                      <a:pPr lvl="1"/>
                      <a:r>
                        <a:rPr lang="hr-HR" sz="1400" b="1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</a:rPr>
                        <a:t>→ </a:t>
                      </a:r>
                      <a:r>
                        <a:rPr lang="hr-HR" sz="1400" b="0" dirty="0" err="1">
                          <a:solidFill>
                            <a:schemeClr val="dk1"/>
                          </a:solidFill>
                          <a:effectLst/>
                        </a:rPr>
                        <a:t>VPP</a:t>
                      </a:r>
                      <a:r>
                        <a:rPr lang="hr-HR" sz="1400" b="0" dirty="0">
                          <a:solidFill>
                            <a:schemeClr val="dk1"/>
                          </a:solidFill>
                          <a:effectLst/>
                        </a:rPr>
                        <a:t> u </a:t>
                      </a:r>
                      <a:r>
                        <a:rPr lang="hr-HR" sz="1400" u="sng" dirty="0"/>
                        <a:t>neprerađenom stanju iznad 80.500</a:t>
                      </a:r>
                      <a:endParaRPr lang="hr-HR" sz="1400" b="1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</a:endParaRPr>
                    </a:p>
                    <a:p>
                      <a:pPr lvl="1"/>
                      <a:r>
                        <a:rPr lang="hr-HR" sz="1400" b="1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</a:rPr>
                        <a:t>→ </a:t>
                      </a:r>
                      <a:r>
                        <a:rPr lang="hr-HR" sz="1400" dirty="0"/>
                        <a:t>prerađenih</a:t>
                      </a:r>
                      <a:r>
                        <a:rPr lang="hr-HR" sz="1400" baseline="0" dirty="0"/>
                        <a:t> poljoprivrednih proizvoda – bez obzira na visinu primitaka</a:t>
                      </a:r>
                    </a:p>
                    <a:p>
                      <a:pPr lvl="1"/>
                      <a:r>
                        <a:rPr lang="hr-HR" sz="1400" b="1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</a:rPr>
                        <a:t>→ </a:t>
                      </a:r>
                      <a:r>
                        <a:rPr lang="hr-HR" sz="1400" baseline="0" dirty="0"/>
                        <a:t>ima dopunsku djelatnost – bez obzira na visinu primitaka</a:t>
                      </a:r>
                      <a:endParaRPr lang="hr-HR" sz="1400" u="sng" dirty="0"/>
                    </a:p>
                    <a:p>
                      <a:endParaRPr lang="hr-HR" sz="1400" b="1" u="sng" dirty="0" smtClean="0"/>
                    </a:p>
                    <a:p>
                      <a:r>
                        <a:rPr lang="hr-HR" sz="1400" b="1" u="sng" dirty="0" smtClean="0"/>
                        <a:t>porez </a:t>
                      </a:r>
                      <a:r>
                        <a:rPr lang="hr-HR" sz="1400" b="1" u="sng" dirty="0"/>
                        <a:t>na dohodak može plaćati</a:t>
                      </a:r>
                      <a:r>
                        <a:rPr lang="hr-HR" sz="1400" dirty="0"/>
                        <a:t> </a:t>
                      </a:r>
                    </a:p>
                    <a:p>
                      <a:pPr lvl="1"/>
                      <a:r>
                        <a:rPr lang="hr-HR" sz="1400" b="1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</a:rPr>
                        <a:t>→</a:t>
                      </a:r>
                      <a:r>
                        <a:rPr lang="hr-HR" sz="1400" dirty="0"/>
                        <a:t>u paušalnom iznosu - ako primici nisu prešli 300.000  kn</a:t>
                      </a:r>
                    </a:p>
                    <a:p>
                      <a:pPr lvl="1"/>
                      <a:r>
                        <a:rPr lang="hr-HR" sz="1400" b="1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</a:rPr>
                        <a:t>→</a:t>
                      </a:r>
                      <a:r>
                        <a:rPr lang="hr-HR" sz="1400" dirty="0"/>
                        <a:t>ili temeljem podataka iz poslovnih </a:t>
                      </a:r>
                      <a:r>
                        <a:rPr lang="hr-HR" sz="1400" dirty="0" smtClean="0"/>
                        <a:t>knjiga</a:t>
                      </a:r>
                      <a:endParaRPr lang="hr-HR" sz="1400" b="1" u="sng" dirty="0" smtClean="0"/>
                    </a:p>
                    <a:p>
                      <a:endParaRPr lang="hr-HR" sz="1400" b="1" u="sng" dirty="0" smtClean="0"/>
                    </a:p>
                    <a:p>
                      <a:r>
                        <a:rPr lang="hr-HR" sz="1400" b="1" u="sng" dirty="0" smtClean="0"/>
                        <a:t>obveznik </a:t>
                      </a:r>
                      <a:r>
                        <a:rPr lang="hr-HR" sz="1400" b="1" u="sng" dirty="0"/>
                        <a:t>plaćanja </a:t>
                      </a:r>
                      <a:r>
                        <a:rPr lang="hr-HR" sz="1400" b="1" u="sng" dirty="0" smtClean="0"/>
                        <a:t>doprinosa</a:t>
                      </a:r>
                      <a:endParaRPr lang="hr-HR" sz="1400" b="1" u="sng" dirty="0"/>
                    </a:p>
                    <a:p>
                      <a:r>
                        <a:rPr lang="hr-HR" sz="1400" dirty="0" smtClean="0"/>
                        <a:t> </a:t>
                      </a:r>
                      <a:r>
                        <a:rPr lang="hr-HR" sz="1400" b="1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</a:rPr>
                        <a:t>→ </a:t>
                      </a:r>
                      <a:r>
                        <a:rPr lang="hr-HR" sz="1400" dirty="0"/>
                        <a:t>i u slučaju obavljanja poljoprivrede kao druge djelatnosti (uz obrt ili radni odnos) – </a:t>
                      </a:r>
                      <a:endParaRPr lang="hr-HR" sz="1400" dirty="0" smtClean="0"/>
                    </a:p>
                    <a:p>
                      <a:r>
                        <a:rPr lang="hr-HR" sz="1400" dirty="0" smtClean="0"/>
                        <a:t>prema </a:t>
                      </a:r>
                      <a:r>
                        <a:rPr lang="hr-HR" sz="1400" dirty="0"/>
                        <a:t>visini ostvarenog </a:t>
                      </a:r>
                      <a:r>
                        <a:rPr lang="hr-HR" sz="1400" dirty="0" smtClean="0"/>
                        <a:t>dohotka ili paušalno</a:t>
                      </a:r>
                    </a:p>
                    <a:p>
                      <a:r>
                        <a:rPr lang="hr-HR" sz="1400" b="1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</a:rPr>
                        <a:t>→</a:t>
                      </a:r>
                      <a:r>
                        <a:rPr lang="hr-HR" sz="1400" dirty="0" smtClean="0"/>
                        <a:t>osim umirovljenika koji porez na dohodak plaćaju u paušalnom iznosu</a:t>
                      </a:r>
                      <a:endParaRPr lang="hr-HR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31758">
                <a:tc>
                  <a:txBody>
                    <a:bodyPr/>
                    <a:lstStyle/>
                    <a:p>
                      <a:endParaRPr lang="hr-HR" dirty="0">
                        <a:solidFill>
                          <a:schemeClr val="bg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r-HR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4" name="Rezervirano mjesto broja slajd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57653-3E58-4892-A7ED-712530ACC680}" type="slidenum">
              <a:rPr kumimoji="0" lang="en-US" smtClean="0"/>
              <a:pPr/>
              <a:t>8</a:t>
            </a:fld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22338980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dirty="0"/>
              <a:t>Dopunska djelatnost na </a:t>
            </a:r>
            <a:r>
              <a:rPr lang="hr-HR" dirty="0" err="1"/>
              <a:t>OPG</a:t>
            </a:r>
            <a:r>
              <a:rPr lang="hr-HR" dirty="0"/>
              <a:t>-u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hr-HR" dirty="0"/>
              <a:t>prema </a:t>
            </a:r>
            <a:r>
              <a:rPr lang="hr-HR" dirty="0" smtClean="0"/>
              <a:t>Pravilniku o upisniku </a:t>
            </a:r>
            <a:r>
              <a:rPr lang="hr-HR" dirty="0" err="1" smtClean="0"/>
              <a:t>OPG</a:t>
            </a:r>
            <a:r>
              <a:rPr lang="hr-HR" dirty="0" smtClean="0"/>
              <a:t>-ova </a:t>
            </a:r>
            <a:r>
              <a:rPr lang="hr-HR" dirty="0"/>
              <a:t>(</a:t>
            </a:r>
            <a:r>
              <a:rPr lang="hr-HR" dirty="0" smtClean="0"/>
              <a:t>NN 62/19)</a:t>
            </a:r>
            <a:endParaRPr lang="hr-HR" dirty="0"/>
          </a:p>
          <a:p>
            <a:pPr lvl="1"/>
            <a:r>
              <a:rPr lang="hr-HR" dirty="0" smtClean="0"/>
              <a:t>proizvodnja </a:t>
            </a:r>
            <a:r>
              <a:rPr lang="hr-HR" dirty="0"/>
              <a:t>neprehrambenih proizvoda i predmeta opće uporabe</a:t>
            </a:r>
          </a:p>
          <a:p>
            <a:pPr lvl="1"/>
            <a:r>
              <a:rPr lang="hr-HR" dirty="0"/>
              <a:t>pružanje </a:t>
            </a:r>
            <a:r>
              <a:rPr lang="hr-HR" dirty="0" smtClean="0"/>
              <a:t>usluga na </a:t>
            </a:r>
            <a:r>
              <a:rPr lang="hr-HR" dirty="0" err="1" smtClean="0"/>
              <a:t>OPG</a:t>
            </a:r>
            <a:r>
              <a:rPr lang="hr-HR" dirty="0" smtClean="0"/>
              <a:t>-u </a:t>
            </a:r>
            <a:r>
              <a:rPr lang="hr-HR" dirty="0"/>
              <a:t>(npr. usluge s poljoprivrednom mehanizacijom i opremom...)</a:t>
            </a:r>
          </a:p>
          <a:p>
            <a:pPr lvl="1"/>
            <a:r>
              <a:rPr lang="hr-HR" dirty="0"/>
              <a:t>pružanje turističkih i ugostiteljskih </a:t>
            </a:r>
            <a:r>
              <a:rPr lang="hr-HR" dirty="0" smtClean="0"/>
              <a:t>usluga na </a:t>
            </a:r>
            <a:r>
              <a:rPr lang="hr-HR" dirty="0" err="1" smtClean="0"/>
              <a:t>OPG</a:t>
            </a:r>
            <a:r>
              <a:rPr lang="hr-HR" dirty="0" smtClean="0"/>
              <a:t>-u</a:t>
            </a:r>
            <a:endParaRPr lang="hr-HR" dirty="0"/>
          </a:p>
          <a:p>
            <a:pPr lvl="1"/>
            <a:r>
              <a:rPr lang="hr-HR" dirty="0"/>
              <a:t>pružanje ostalih sadržaja i </a:t>
            </a:r>
            <a:r>
              <a:rPr lang="hr-HR" dirty="0" smtClean="0"/>
              <a:t>aktivnosti na </a:t>
            </a:r>
            <a:r>
              <a:rPr lang="hr-HR" dirty="0" err="1" smtClean="0"/>
              <a:t>OPG</a:t>
            </a:r>
            <a:r>
              <a:rPr lang="hr-HR" dirty="0" smtClean="0"/>
              <a:t>-u</a:t>
            </a:r>
            <a:endParaRPr lang="hr-HR" dirty="0"/>
          </a:p>
          <a:p>
            <a:endParaRPr lang="hr-HR" dirty="0"/>
          </a:p>
          <a:p>
            <a:r>
              <a:rPr lang="hr-HR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→ </a:t>
            </a:r>
            <a:r>
              <a:rPr lang="hr-HR" dirty="0" smtClean="0">
                <a:solidFill>
                  <a:srgbClr val="FF0000"/>
                </a:solidFill>
              </a:rPr>
              <a:t>Zakon o porezu na dohodak - obveza </a:t>
            </a:r>
            <a:r>
              <a:rPr lang="hr-HR" dirty="0">
                <a:solidFill>
                  <a:srgbClr val="FF0000"/>
                </a:solidFill>
              </a:rPr>
              <a:t>upisa u </a:t>
            </a:r>
            <a:r>
              <a:rPr lang="hr-HR" dirty="0" err="1">
                <a:solidFill>
                  <a:srgbClr val="FF0000"/>
                </a:solidFill>
              </a:rPr>
              <a:t>RPO</a:t>
            </a:r>
            <a:r>
              <a:rPr lang="hr-HR" dirty="0">
                <a:solidFill>
                  <a:srgbClr val="FF0000"/>
                </a:solidFill>
              </a:rPr>
              <a:t> u roku 8 dana od početka obavljanja djelatnosti (bez obzira na visinu primitaka)</a:t>
            </a:r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57653-3E58-4892-A7ED-712530ACC680}" type="slidenum">
              <a:rPr kumimoji="0" lang="en-US" smtClean="0"/>
              <a:pPr/>
              <a:t>9</a:t>
            </a:fld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1940450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Ilustracija s motivom prirode 16 x 9">
  <a:themeElements>
    <a:clrScheme name="Nature Illustration">
      <a:dk1>
        <a:srgbClr val="9A5315"/>
      </a:dk1>
      <a:lt1>
        <a:srgbClr val="FFFFFF"/>
      </a:lt1>
      <a:dk2>
        <a:srgbClr val="000000"/>
      </a:dk2>
      <a:lt2>
        <a:srgbClr val="D1E5F9"/>
      </a:lt2>
      <a:accent1>
        <a:srgbClr val="F3771A"/>
      </a:accent1>
      <a:accent2>
        <a:srgbClr val="8BBEF1"/>
      </a:accent2>
      <a:accent3>
        <a:srgbClr val="6DC025"/>
      </a:accent3>
      <a:accent4>
        <a:srgbClr val="9A5315"/>
      </a:accent4>
      <a:accent5>
        <a:srgbClr val="F1471F"/>
      </a:accent5>
      <a:accent6>
        <a:srgbClr val="DA6FDF"/>
      </a:accent6>
      <a:hlink>
        <a:srgbClr val="6DC025"/>
      </a:hlink>
      <a:folHlink>
        <a:srgbClr val="9A5315"/>
      </a:folHlink>
    </a:clrScheme>
    <a:fontScheme name="Segoe Print">
      <a:majorFont>
        <a:latin typeface="Segoe Print"/>
        <a:ea typeface=""/>
        <a:cs typeface=""/>
      </a:majorFont>
      <a:minorFont>
        <a:latin typeface="Segoe Prin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9532630_TF03431377_TF03431377" id="{D4ED4346-F4E3-40A8-BC6D-36BD32B5F881}" vid="{9ADDA41D-E435-49AB-88B3-62A3FD334FC0}"/>
    </a:ext>
  </a:extLst>
</a:theme>
</file>

<file path=ppt/theme/theme2.xml><?xml version="1.0" encoding="utf-8"?>
<a:theme xmlns:a="http://schemas.openxmlformats.org/drawingml/2006/main" name="Tema sustava Office">
  <a:themeElements>
    <a:clrScheme name="Nature Illustration">
      <a:dk1>
        <a:srgbClr val="9A5315"/>
      </a:dk1>
      <a:lt1>
        <a:srgbClr val="FFFFFF"/>
      </a:lt1>
      <a:dk2>
        <a:srgbClr val="000000"/>
      </a:dk2>
      <a:lt2>
        <a:srgbClr val="D1E5F9"/>
      </a:lt2>
      <a:accent1>
        <a:srgbClr val="F3771A"/>
      </a:accent1>
      <a:accent2>
        <a:srgbClr val="8BBEF1"/>
      </a:accent2>
      <a:accent3>
        <a:srgbClr val="6DC025"/>
      </a:accent3>
      <a:accent4>
        <a:srgbClr val="9A5315"/>
      </a:accent4>
      <a:accent5>
        <a:srgbClr val="F1471F"/>
      </a:accent5>
      <a:accent6>
        <a:srgbClr val="DA6FDF"/>
      </a:accent6>
      <a:hlink>
        <a:srgbClr val="6DC025"/>
      </a:hlink>
      <a:folHlink>
        <a:srgbClr val="9A5315"/>
      </a:folHlink>
    </a:clrScheme>
    <a:fontScheme name="Segoe Print">
      <a:majorFont>
        <a:latin typeface="Segoe Print"/>
        <a:ea typeface=""/>
        <a:cs typeface=""/>
      </a:majorFont>
      <a:minorFont>
        <a:latin typeface="Segoe Prin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sustava Office">
  <a:themeElements>
    <a:clrScheme name="Nature Illustration">
      <a:dk1>
        <a:srgbClr val="9A5315"/>
      </a:dk1>
      <a:lt1>
        <a:srgbClr val="FFFFFF"/>
      </a:lt1>
      <a:dk2>
        <a:srgbClr val="000000"/>
      </a:dk2>
      <a:lt2>
        <a:srgbClr val="D1E5F9"/>
      </a:lt2>
      <a:accent1>
        <a:srgbClr val="F3771A"/>
      </a:accent1>
      <a:accent2>
        <a:srgbClr val="8BBEF1"/>
      </a:accent2>
      <a:accent3>
        <a:srgbClr val="6DC025"/>
      </a:accent3>
      <a:accent4>
        <a:srgbClr val="9A5315"/>
      </a:accent4>
      <a:accent5>
        <a:srgbClr val="F1471F"/>
      </a:accent5>
      <a:accent6>
        <a:srgbClr val="DA6FDF"/>
      </a:accent6>
      <a:hlink>
        <a:srgbClr val="6DC025"/>
      </a:hlink>
      <a:folHlink>
        <a:srgbClr val="9A5315"/>
      </a:folHlink>
    </a:clrScheme>
    <a:fontScheme name="Segoe Print">
      <a:majorFont>
        <a:latin typeface="Segoe Print"/>
        <a:ea typeface=""/>
        <a:cs typeface=""/>
      </a:majorFont>
      <a:minorFont>
        <a:latin typeface="Segoe Prin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Prezentacija s temom prirode, ilustracija krajobraza (široki zaslon)</Template>
  <TotalTime>824</TotalTime>
  <Words>5230</Words>
  <Application>Microsoft Office PowerPoint</Application>
  <PresentationFormat>Široki zaslon</PresentationFormat>
  <Paragraphs>644</Paragraphs>
  <Slides>67</Slides>
  <Notes>8</Notes>
  <HiddenSlides>0</HiddenSlides>
  <MMClips>0</MMClips>
  <ScaleCrop>false</ScaleCrop>
  <HeadingPairs>
    <vt:vector size="6" baseType="variant">
      <vt:variant>
        <vt:lpstr>Korišteni fontovi</vt:lpstr>
      </vt:variant>
      <vt:variant>
        <vt:i4>5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67</vt:i4>
      </vt:variant>
    </vt:vector>
  </HeadingPairs>
  <TitlesOfParts>
    <vt:vector size="73" baseType="lpstr">
      <vt:lpstr>Arial</vt:lpstr>
      <vt:lpstr>Calibri</vt:lpstr>
      <vt:lpstr>Courier New</vt:lpstr>
      <vt:lpstr>Segoe Print</vt:lpstr>
      <vt:lpstr>Wingdings</vt:lpstr>
      <vt:lpstr>Ilustracija s motivom prirode 16 x 9</vt:lpstr>
      <vt:lpstr>PowerPoint prezentacija</vt:lpstr>
      <vt:lpstr>Sadržaj predavanja:</vt:lpstr>
      <vt:lpstr>Propisi koji uređuju poslovanje OPG-a :</vt:lpstr>
      <vt:lpstr>Prema Zakonu o OPG-u razlikuje se:</vt:lpstr>
      <vt:lpstr>PowerPoint prezentacija</vt:lpstr>
      <vt:lpstr>Usklađivanje s odredbama Zakona o OPG-u</vt:lpstr>
      <vt:lpstr>OPG - razlike u poreznom statusu (1)</vt:lpstr>
      <vt:lpstr>OPG - razlike u poreznom statusu (2)</vt:lpstr>
      <vt:lpstr>Dopunska djelatnost na OPG-u</vt:lpstr>
      <vt:lpstr>Razlike OPG - OBRT</vt:lpstr>
      <vt:lpstr>OPG obveznik poreza na dohodak</vt:lpstr>
      <vt:lpstr>Plaćanje poreza na dohodak i poslovne knjige</vt:lpstr>
      <vt:lpstr>Evidencija o proizvodnji i prodaji vlastitih poljoprivrednih proizvoda (VPP)</vt:lpstr>
      <vt:lpstr>PowerPoint prezentacija</vt:lpstr>
      <vt:lpstr>PowerPoint prezentacija</vt:lpstr>
      <vt:lpstr>PowerPoint prezentacija</vt:lpstr>
      <vt:lpstr>Kako se utvrđuju primici OPG-a</vt:lpstr>
      <vt:lpstr>Korištenje potpore</vt:lpstr>
      <vt:lpstr>PowerPoint prezentacija</vt:lpstr>
      <vt:lpstr>Primjer: Potpora za nabavu DI</vt:lpstr>
      <vt:lpstr>OPG plaća paušalni porez na dohodak  (5 razina)</vt:lpstr>
      <vt:lpstr>PowerPoint prezentacija</vt:lpstr>
      <vt:lpstr>Obrazac PO-SD - Izvješće o paušalnom dohotku od samostalnih djelatnosti</vt:lpstr>
      <vt:lpstr>OPG  - obveznik poreza na dohodak – vodi poslovne knjige</vt:lpstr>
      <vt:lpstr>OPG – vodi poslovne knjige</vt:lpstr>
      <vt:lpstr>OPG OBVEZNIK POREZA NA DOBIT</vt:lpstr>
      <vt:lpstr>OPG OBVEZNIK POREZ NA DOBIT</vt:lpstr>
      <vt:lpstr>Zakon o porezu na dobit</vt:lpstr>
      <vt:lpstr>UPIS U REGISTAR OBVEZNIKA PDV-A</vt:lpstr>
      <vt:lpstr>Registar obveznika PDV-a – obveza prijave</vt:lpstr>
      <vt:lpstr>Primjer:</vt:lpstr>
      <vt:lpstr>PDV</vt:lpstr>
      <vt:lpstr>Nabave iz EU – obveza obračuna PDV-a</vt:lpstr>
      <vt:lpstr>PowerPoint prezentacija</vt:lpstr>
      <vt:lpstr>OBVEZNI DOPRINOSI POLJOPRIVREDNIKA</vt:lpstr>
      <vt:lpstr>Obvezno mirovinsko osiguranje poljoprivrednika</vt:lpstr>
      <vt:lpstr>PowerPoint prezentacija</vt:lpstr>
      <vt:lpstr>Zakon o doprinosima  (NN 84/08 – 106/18)</vt:lpstr>
      <vt:lpstr>OBVEZA PLAĆANJA DOPRINOSA OVISI O STATUSU POLJOPRIVREDNIKA</vt:lpstr>
      <vt:lpstr>PowerPoint prezentacija</vt:lpstr>
      <vt:lpstr>Mirovanje obveze plaćanja doprinosa</vt:lpstr>
      <vt:lpstr>POLJOPRIVREDA KAO DRUGA DJELATNOST</vt:lpstr>
      <vt:lpstr>Poljoprivreda kao druga djelatnost (uz radni odnos, obrt ili mirovina) – plaćanje poreza i doprinosa</vt:lpstr>
      <vt:lpstr>PowerPoint prezentacija</vt:lpstr>
      <vt:lpstr>sezonski rad u poljoprivredi</vt:lpstr>
      <vt:lpstr>POLJOPRIVREDNICI - KORISNICI MIROVINE</vt:lpstr>
      <vt:lpstr>POLJOPRIVREDNICI - UČENICI ILI STUDENTI</vt:lpstr>
      <vt:lpstr>OSOBE KOJE SU UPISANE KAO ČLANOVI OPG-A </vt:lpstr>
      <vt:lpstr>ČLANOVI OPG-a UPISANI U UPISNIK</vt:lpstr>
      <vt:lpstr>Prodaja vlastitih poljoprivrednih proizvoda opg-a</vt:lpstr>
      <vt:lpstr>Poljoprivredni proizvodi</vt:lpstr>
      <vt:lpstr>Evidencija o prodaji VPP</vt:lpstr>
      <vt:lpstr>Nova evidencija – primjena od 1.7.2019.</vt:lpstr>
      <vt:lpstr>Evidencija o prodaji VPP</vt:lpstr>
      <vt:lpstr>Prodaja VPP – izdavanje računa i fiskalizacija</vt:lpstr>
      <vt:lpstr>sadržaj računa</vt:lpstr>
      <vt:lpstr>eRačun</vt:lpstr>
      <vt:lpstr> Izuzeće od obveze izdavanja računa </vt:lpstr>
      <vt:lpstr>OPG obveznik poreza na dohodak - obveznik fiskalizacije</vt:lpstr>
      <vt:lpstr>Poljoprivredni proizvodi - trošarinski proizvodi </vt:lpstr>
      <vt:lpstr>UGOSTITELJSKE i TURISTIČKE USLUGE NA OPG-U</vt:lpstr>
      <vt:lpstr>Ugostiteljske i turističke usluge</vt:lpstr>
      <vt:lpstr>Porezne obveze OPG-a kod pružanja ugostiteljskih i turističkih usluga</vt:lpstr>
      <vt:lpstr>Treba razlikovati:</vt:lpstr>
      <vt:lpstr>Obveza izdavanja računa i fiskalizacija</vt:lpstr>
      <vt:lpstr>Rekapitualcija - Računi, fiskalizacija, poslovne knjige</vt:lpstr>
      <vt:lpstr>PowerPoint prezentacija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Izgled naslova</dc:title>
  <dc:creator>mcutvaric</dc:creator>
  <cp:lastModifiedBy>Tigar7</cp:lastModifiedBy>
  <cp:revision>37</cp:revision>
  <dcterms:created xsi:type="dcterms:W3CDTF">2020-01-21T23:04:26Z</dcterms:created>
  <dcterms:modified xsi:type="dcterms:W3CDTF">2020-01-31T16:18:59Z</dcterms:modified>
</cp:coreProperties>
</file>